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0" r:id="rId6"/>
    <p:sldId id="279" r:id="rId7"/>
    <p:sldId id="262" r:id="rId8"/>
    <p:sldId id="269" r:id="rId9"/>
    <p:sldId id="265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0" r:id="rId19"/>
    <p:sldId id="263" r:id="rId20"/>
    <p:sldId id="266" r:id="rId21"/>
    <p:sldId id="278" r:id="rId22"/>
    <p:sldId id="277" r:id="rId23"/>
    <p:sldId id="264" r:id="rId24"/>
    <p:sldId id="281" r:id="rId25"/>
    <p:sldId id="284" r:id="rId26"/>
    <p:sldId id="285" r:id="rId27"/>
    <p:sldId id="287" r:id="rId28"/>
    <p:sldId id="286" r:id="rId29"/>
    <p:sldId id="289" r:id="rId30"/>
    <p:sldId id="290" r:id="rId31"/>
    <p:sldId id="291" r:id="rId32"/>
    <p:sldId id="292" r:id="rId33"/>
    <p:sldId id="293" r:id="rId34"/>
    <p:sldId id="294" r:id="rId35"/>
    <p:sldId id="283" r:id="rId36"/>
    <p:sldId id="29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AC8F7DC-3ECE-404C-B738-D0E33AF86650}">
          <p14:sldIdLst>
            <p14:sldId id="256"/>
            <p14:sldId id="261"/>
          </p14:sldIdLst>
        </p14:section>
        <p14:section name="Hydra Castle Labyrinth" id="{0AC62715-66E4-45BF-982E-404697CDF004}">
          <p14:sldIdLst>
            <p14:sldId id="257"/>
            <p14:sldId id="259"/>
            <p14:sldId id="260"/>
            <p14:sldId id="279"/>
          </p14:sldIdLst>
        </p14:section>
        <p14:section name="Burgur Cat" id="{20CE8580-2E54-4FC2-ACA4-F6DA14510B0E}">
          <p14:sldIdLst>
            <p14:sldId id="262"/>
            <p14:sldId id="269"/>
            <p14:sldId id="265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80"/>
          </p14:sldIdLst>
        </p14:section>
        <p14:section name="Age of One Piece" id="{C28B1D01-38E0-4DAB-9FDD-4E5086F97E2B}">
          <p14:sldIdLst>
            <p14:sldId id="263"/>
            <p14:sldId id="266"/>
            <p14:sldId id="278"/>
            <p14:sldId id="277"/>
          </p14:sldIdLst>
        </p14:section>
        <p14:section name="용사주제에 건방지다" id="{609B622B-8D2D-434D-A7B6-5A73EAACD90D}">
          <p14:sldIdLst>
            <p14:sldId id="264"/>
            <p14:sldId id="281"/>
            <p14:sldId id="284"/>
            <p14:sldId id="285"/>
            <p14:sldId id="287"/>
            <p14:sldId id="286"/>
            <p14:sldId id="289"/>
            <p14:sldId id="290"/>
            <p14:sldId id="291"/>
            <p14:sldId id="292"/>
            <p14:sldId id="293"/>
            <p14:sldId id="294"/>
            <p14:sldId id="28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DA56"/>
    <a:srgbClr val="41BF98"/>
    <a:srgbClr val="CC00CC"/>
    <a:srgbClr val="000000"/>
    <a:srgbClr val="FF3631"/>
    <a:srgbClr val="FF0000"/>
    <a:srgbClr val="000099"/>
    <a:srgbClr val="C66AC2"/>
    <a:srgbClr val="1DC7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>
        <p:scale>
          <a:sx n="75" d="100"/>
          <a:sy n="75" d="100"/>
        </p:scale>
        <p:origin x="125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66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24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91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22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0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3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63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91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0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3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93B00-6D6D-41AC-AA5F-478E12AAB883}" type="datetimeFigureOut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716A5-60AE-4BF1-A60C-C8BB2B9F2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1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dk211/Age_Of_One_Piece-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Pf86PlSisZ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dk211/Hero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_TUiuMpWUPk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gDF1C-NUI" TargetMode="External"/><Relationship Id="rId2" Type="http://schemas.openxmlformats.org/officeDocument/2006/relationships/hyperlink" Target="https://github.com/jdk211/Hydra_Castle_Labyrint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JPG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dk211/Buger_Ca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Pf86PlSisZ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10630" y="-171000"/>
            <a:ext cx="12213259" cy="7200000"/>
            <a:chOff x="-10630" y="-171000"/>
            <a:chExt cx="12213259" cy="7200000"/>
          </a:xfrm>
        </p:grpSpPr>
        <p:grpSp>
          <p:nvGrpSpPr>
            <p:cNvPr id="8" name="그룹 7"/>
            <p:cNvGrpSpPr/>
            <p:nvPr/>
          </p:nvGrpSpPr>
          <p:grpSpPr>
            <a:xfrm>
              <a:off x="-10630" y="0"/>
              <a:ext cx="12213259" cy="6858000"/>
              <a:chOff x="-62617" y="70808"/>
              <a:chExt cx="12213259" cy="6858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617" y="70808"/>
                <a:ext cx="5966194" cy="3428999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3576" y="70808"/>
                <a:ext cx="6236437" cy="3428999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987" y="3499808"/>
                <a:ext cx="5949627" cy="3429000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7640" y="3499808"/>
                <a:ext cx="6253002" cy="3429000"/>
              </a:xfrm>
              <a:prstGeom prst="rect">
                <a:avLst/>
              </a:prstGeom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4453467" y="0"/>
              <a:ext cx="3285066" cy="685800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4700" y="1105780"/>
              <a:ext cx="30226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2D API </a:t>
              </a:r>
            </a:p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포트폴리오 소개서</a:t>
              </a:r>
              <a:endParaRPr lang="ko-KR" altLang="en-US" sz="4000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84700" y="5028944"/>
              <a:ext cx="302260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정다경</a:t>
              </a:r>
              <a:endParaRPr lang="ko-KR" altLang="en-US" sz="2000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12" name="액자 11"/>
            <p:cNvSpPr/>
            <p:nvPr/>
          </p:nvSpPr>
          <p:spPr>
            <a:xfrm>
              <a:off x="4453467" y="-171000"/>
              <a:ext cx="3285065" cy="7200000"/>
            </a:xfrm>
            <a:prstGeom prst="frame">
              <a:avLst/>
            </a:prstGeom>
            <a:solidFill>
              <a:srgbClr val="FFFFF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6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12" y="0"/>
            <a:ext cx="911198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800" y="54186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Map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03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 맞는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Block Image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Render</a:t>
            </a:r>
          </a:p>
          <a:p>
            <a:pPr algn="ctr"/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8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2800" y="54186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Map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04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Source code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1" y="0"/>
            <a:ext cx="588328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4629" y="541867"/>
            <a:ext cx="39773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Map Image - </a:t>
            </a:r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와 충돌해서 </a:t>
            </a:r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 상태를 설정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67666" y="310063"/>
            <a:ext cx="4953000" cy="17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3" idx="3"/>
            <a:endCxn id="3" idx="0"/>
          </p:cNvCxnSpPr>
          <p:nvPr/>
        </p:nvCxnSpPr>
        <p:spPr>
          <a:xfrm>
            <a:off x="8720666" y="396331"/>
            <a:ext cx="1482649" cy="1455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580467" y="2556933"/>
            <a:ext cx="3903133" cy="169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862014" y="245693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Pixel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 색을 가져온다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cxnSp>
        <p:nvCxnSpPr>
          <p:cNvPr id="19" name="직선 화살표 연결선 18"/>
          <p:cNvCxnSpPr>
            <a:stCxn id="16" idx="3"/>
            <a:endCxn id="17" idx="1"/>
          </p:cNvCxnSpPr>
          <p:nvPr/>
        </p:nvCxnSpPr>
        <p:spPr>
          <a:xfrm>
            <a:off x="8483600" y="2641600"/>
            <a:ext cx="378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580467" y="3496733"/>
            <a:ext cx="4376218" cy="307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56513" y="4848767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Pixel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 값에 따른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Block 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상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태 설정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cxnSp>
        <p:nvCxnSpPr>
          <p:cNvPr id="23" name="직선 화살표 연결선 22"/>
          <p:cNvCxnSpPr>
            <a:stCxn id="20" idx="3"/>
            <a:endCxn id="21" idx="1"/>
          </p:cNvCxnSpPr>
          <p:nvPr/>
        </p:nvCxnSpPr>
        <p:spPr>
          <a:xfrm>
            <a:off x="8956685" y="5033433"/>
            <a:ext cx="29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2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0"/>
            <a:ext cx="9118599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01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고양이는 부딪히기 전에는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오른쪽으로 움직입니다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부딪히면 왼쪽으로 움직입니다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블록 한 개인 경우에만 올라갑니다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09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02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위에있는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Button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을 클릭하고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올라가야하는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위치에 벽돌을 놔줍니다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0"/>
            <a:ext cx="9118599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098800" y="50802"/>
            <a:ext cx="1261575" cy="1165200"/>
            <a:chOff x="3098800" y="50802"/>
            <a:chExt cx="1261575" cy="1165200"/>
          </a:xfrm>
        </p:grpSpPr>
        <p:sp>
          <p:nvSpPr>
            <p:cNvPr id="3" name="직사각형 2"/>
            <p:cNvSpPr/>
            <p:nvPr/>
          </p:nvSpPr>
          <p:spPr>
            <a:xfrm>
              <a:off x="3098800" y="50802"/>
              <a:ext cx="795868" cy="795868"/>
            </a:xfrm>
            <a:prstGeom prst="rect">
              <a:avLst/>
            </a:prstGeom>
            <a:noFill/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13668" y="84667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01, click</a:t>
              </a:r>
              <a:endParaRPr lang="ko-KR" altLang="en-US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cxnSp>
          <p:nvCxnSpPr>
            <p:cNvPr id="9" name="꺾인 연결선 8"/>
            <p:cNvCxnSpPr>
              <a:endCxn id="7" idx="1"/>
            </p:cNvCxnSpPr>
            <p:nvPr/>
          </p:nvCxnSpPr>
          <p:spPr>
            <a:xfrm>
              <a:off x="3285066" y="846670"/>
              <a:ext cx="228602" cy="184666"/>
            </a:xfrm>
            <a:prstGeom prst="bentConnector3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8483601" y="5452535"/>
            <a:ext cx="1241259" cy="958336"/>
            <a:chOff x="3225801" y="127002"/>
            <a:chExt cx="1241259" cy="958336"/>
          </a:xfrm>
        </p:grpSpPr>
        <p:sp>
          <p:nvSpPr>
            <p:cNvPr id="15" name="직사각형 14"/>
            <p:cNvSpPr/>
            <p:nvPr/>
          </p:nvSpPr>
          <p:spPr>
            <a:xfrm>
              <a:off x="3225801" y="127002"/>
              <a:ext cx="575733" cy="611202"/>
            </a:xfrm>
            <a:prstGeom prst="rect">
              <a:avLst/>
            </a:prstGeom>
            <a:noFill/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78675" y="716006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02, click</a:t>
              </a:r>
              <a:endParaRPr lang="ko-KR" altLang="en-US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cxnSp>
          <p:nvCxnSpPr>
            <p:cNvPr id="17" name="꺾인 연결선 16"/>
            <p:cNvCxnSpPr/>
            <p:nvPr/>
          </p:nvCxnSpPr>
          <p:spPr>
            <a:xfrm>
              <a:off x="3399366" y="738204"/>
              <a:ext cx="228602" cy="184666"/>
            </a:xfrm>
            <a:prstGeom prst="bentConnector3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1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03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햄버거와 충돌하면 성공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!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버튼을 클릭하면 현재 상태를 변경하고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클릭하면 상태에 따른 변화를 준다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특별한 코드 없어서  생략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1" y="0"/>
            <a:ext cx="9118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03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햄버거와 충돌하면 성공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!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버튼을 클릭하면 현재 상태를 변경하고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클릭하면 상태에 따른 변화를 준다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특별한 코드 없어서  생략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1" y="0"/>
            <a:ext cx="9118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04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고양이가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갖혀서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나오지 못합니다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1" y="0"/>
            <a:ext cx="9118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05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두번째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툴을 사용해서 블록을 없앱니다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52" y="0"/>
            <a:ext cx="9142848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920067" y="50801"/>
            <a:ext cx="1261575" cy="1165200"/>
            <a:chOff x="3098800" y="50802"/>
            <a:chExt cx="1261575" cy="1165200"/>
          </a:xfrm>
        </p:grpSpPr>
        <p:sp>
          <p:nvSpPr>
            <p:cNvPr id="6" name="직사각형 5"/>
            <p:cNvSpPr/>
            <p:nvPr/>
          </p:nvSpPr>
          <p:spPr>
            <a:xfrm>
              <a:off x="3098800" y="50802"/>
              <a:ext cx="795868" cy="795868"/>
            </a:xfrm>
            <a:prstGeom prst="rect">
              <a:avLst/>
            </a:prstGeom>
            <a:noFill/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13668" y="84667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01, click</a:t>
              </a:r>
              <a:endParaRPr lang="ko-KR" altLang="en-US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cxnSp>
          <p:nvCxnSpPr>
            <p:cNvPr id="8" name="꺾인 연결선 7"/>
            <p:cNvCxnSpPr>
              <a:endCxn id="7" idx="1"/>
            </p:cNvCxnSpPr>
            <p:nvPr/>
          </p:nvCxnSpPr>
          <p:spPr>
            <a:xfrm>
              <a:off x="3285066" y="846670"/>
              <a:ext cx="228602" cy="184666"/>
            </a:xfrm>
            <a:prstGeom prst="bentConnector3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5604934" y="3251201"/>
            <a:ext cx="1261575" cy="1165200"/>
            <a:chOff x="3098800" y="50802"/>
            <a:chExt cx="1261575" cy="1165200"/>
          </a:xfrm>
        </p:grpSpPr>
        <p:sp>
          <p:nvSpPr>
            <p:cNvPr id="10" name="직사각형 9"/>
            <p:cNvSpPr/>
            <p:nvPr/>
          </p:nvSpPr>
          <p:spPr>
            <a:xfrm>
              <a:off x="3098800" y="50802"/>
              <a:ext cx="795868" cy="795868"/>
            </a:xfrm>
            <a:prstGeom prst="rect">
              <a:avLst/>
            </a:prstGeom>
            <a:noFill/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13668" y="84667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01, click</a:t>
              </a:r>
              <a:endParaRPr lang="ko-KR" altLang="en-US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cxnSp>
          <p:nvCxnSpPr>
            <p:cNvPr id="12" name="꺾인 연결선 11"/>
            <p:cNvCxnSpPr>
              <a:endCxn id="11" idx="1"/>
            </p:cNvCxnSpPr>
            <p:nvPr/>
          </p:nvCxnSpPr>
          <p:spPr>
            <a:xfrm>
              <a:off x="3285066" y="846670"/>
              <a:ext cx="228602" cy="184666"/>
            </a:xfrm>
            <a:prstGeom prst="bentConnector3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83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3063317" y="801"/>
            <a:ext cx="9128683" cy="68571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3063317" y="0"/>
            <a:ext cx="3092090" cy="491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@class Stage 1, 2, 3 … (Scene)</a:t>
            </a:r>
            <a:endParaRPr lang="ko-KR" altLang="en-US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-10083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Class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Stage …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Cat, burger, icon, block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갖고 게임을 진행하는 씬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Cat</a:t>
            </a: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목표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(burger)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로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보내야하는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캐릭터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burger</a:t>
            </a: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고양이의 목표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icon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Block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 상태와 게임의 진행 </a:t>
            </a:r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butto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을 가진 클래스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block</a:t>
            </a:r>
          </a:p>
          <a:p>
            <a:pPr algn="ctr"/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씬의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맵을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만들어주고 상태가 면하는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가짐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4609362" y="1829012"/>
            <a:ext cx="5700018" cy="3199976"/>
            <a:chOff x="3528789" y="377268"/>
            <a:chExt cx="5700018" cy="3199976"/>
          </a:xfrm>
        </p:grpSpPr>
        <p:cxnSp>
          <p:nvCxnSpPr>
            <p:cNvPr id="91" name="직선 화살표 연결선 90"/>
            <p:cNvCxnSpPr>
              <a:stCxn id="3" idx="3"/>
            </p:cNvCxnSpPr>
            <p:nvPr/>
          </p:nvCxnSpPr>
          <p:spPr>
            <a:xfrm>
              <a:off x="5689934" y="2082072"/>
              <a:ext cx="1377728" cy="1300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103"/>
            <p:cNvGrpSpPr/>
            <p:nvPr/>
          </p:nvGrpSpPr>
          <p:grpSpPr>
            <a:xfrm>
              <a:off x="3528789" y="377268"/>
              <a:ext cx="5700018" cy="3199976"/>
              <a:chOff x="3528789" y="377268"/>
              <a:chExt cx="5700018" cy="3199976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28789" y="1725741"/>
                <a:ext cx="2161145" cy="712661"/>
                <a:chOff x="3435323" y="1183873"/>
                <a:chExt cx="2161145" cy="712661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3435324" y="1183874"/>
                  <a:ext cx="2161144" cy="7126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3435323" y="1183873"/>
                  <a:ext cx="1168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chemeClr val="bg1"/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@class Cat</a:t>
                  </a:r>
                </a:p>
              </p:txBody>
            </p: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7176" y="1284129"/>
                  <a:ext cx="406349" cy="457143"/>
                </a:xfrm>
                <a:prstGeom prst="rect">
                  <a:avLst/>
                </a:prstGeom>
              </p:spPr>
            </p:pic>
          </p:grpSp>
          <p:grpSp>
            <p:nvGrpSpPr>
              <p:cNvPr id="7" name="그룹 6"/>
              <p:cNvGrpSpPr/>
              <p:nvPr/>
            </p:nvGrpSpPr>
            <p:grpSpPr>
              <a:xfrm>
                <a:off x="3528789" y="377268"/>
                <a:ext cx="5700018" cy="681065"/>
                <a:chOff x="3528789" y="377268"/>
                <a:chExt cx="7935078" cy="681065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528789" y="434868"/>
                  <a:ext cx="7935078" cy="623465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3528789" y="377268"/>
                  <a:ext cx="1223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chemeClr val="bg1"/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@class icon</a:t>
                  </a:r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4610" y="606900"/>
                  <a:ext cx="3922514" cy="279400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/>
              <p:nvPr/>
            </p:nvGrpSpPr>
            <p:grpSpPr>
              <a:xfrm>
                <a:off x="7067662" y="1738741"/>
                <a:ext cx="2161145" cy="712661"/>
                <a:chOff x="6283704" y="1738741"/>
                <a:chExt cx="2161145" cy="712661"/>
              </a:xfrm>
            </p:grpSpPr>
            <p:grpSp>
              <p:nvGrpSpPr>
                <p:cNvPr id="77" name="그룹 76"/>
                <p:cNvGrpSpPr/>
                <p:nvPr/>
              </p:nvGrpSpPr>
              <p:grpSpPr>
                <a:xfrm>
                  <a:off x="6283704" y="1738741"/>
                  <a:ext cx="2161145" cy="712661"/>
                  <a:chOff x="3435323" y="1183873"/>
                  <a:chExt cx="2161145" cy="712661"/>
                </a:xfrm>
                <a:solidFill>
                  <a:srgbClr val="FFC000"/>
                </a:solidFill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3435324" y="1183874"/>
                    <a:ext cx="2161144" cy="71266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3435323" y="1183873"/>
                    <a:ext cx="13227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rPr>
                      <a:t>@class block</a:t>
                    </a:r>
                  </a:p>
                </p:txBody>
              </p:sp>
            </p:grpSp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3275" y="1978339"/>
                  <a:ext cx="304800" cy="304800"/>
                </a:xfrm>
                <a:prstGeom prst="rect">
                  <a:avLst/>
                </a:prstGeom>
              </p:spPr>
            </p:pic>
          </p:grpSp>
          <p:cxnSp>
            <p:nvCxnSpPr>
              <p:cNvPr id="18" name="꺾인 연결선 17"/>
              <p:cNvCxnSpPr/>
              <p:nvPr/>
            </p:nvCxnSpPr>
            <p:spPr>
              <a:xfrm rot="5400000">
                <a:off x="4539758" y="1127937"/>
                <a:ext cx="667408" cy="528199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꺾인 연결선 22"/>
              <p:cNvCxnSpPr/>
              <p:nvPr/>
            </p:nvCxnSpPr>
            <p:spPr>
              <a:xfrm rot="5400000">
                <a:off x="7823928" y="1159208"/>
                <a:ext cx="667407" cy="465659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그룹 102"/>
              <p:cNvGrpSpPr/>
              <p:nvPr/>
            </p:nvGrpSpPr>
            <p:grpSpPr>
              <a:xfrm>
                <a:off x="7067662" y="2864583"/>
                <a:ext cx="2161145" cy="712661"/>
                <a:chOff x="7067662" y="2864583"/>
                <a:chExt cx="2161145" cy="712661"/>
              </a:xfrm>
            </p:grpSpPr>
            <p:grpSp>
              <p:nvGrpSpPr>
                <p:cNvPr id="93" name="그룹 92"/>
                <p:cNvGrpSpPr/>
                <p:nvPr/>
              </p:nvGrpSpPr>
              <p:grpSpPr>
                <a:xfrm>
                  <a:off x="7067662" y="2864583"/>
                  <a:ext cx="2161145" cy="712661"/>
                  <a:chOff x="3435323" y="1183873"/>
                  <a:chExt cx="2161145" cy="712661"/>
                </a:xfrm>
                <a:solidFill>
                  <a:srgbClr val="FFC000"/>
                </a:solidFill>
              </p:grpSpPr>
              <p:sp>
                <p:nvSpPr>
                  <p:cNvPr id="95" name="직사각형 94"/>
                  <p:cNvSpPr/>
                  <p:nvPr/>
                </p:nvSpPr>
                <p:spPr>
                  <a:xfrm>
                    <a:off x="3435324" y="1183874"/>
                    <a:ext cx="2161144" cy="71266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3435323" y="1183873"/>
                    <a:ext cx="15135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rPr>
                      <a:t>@class burger</a:t>
                    </a:r>
                  </a:p>
                </p:txBody>
              </p:sp>
            </p:grpSp>
            <p:pic>
              <p:nvPicPr>
                <p:cNvPr id="97" name="그림 9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4449" y="3106931"/>
                  <a:ext cx="304762" cy="253968"/>
                </a:xfrm>
                <a:prstGeom prst="rect">
                  <a:avLst/>
                </a:prstGeom>
              </p:spPr>
            </p:pic>
          </p:grpSp>
          <p:cxnSp>
            <p:nvCxnSpPr>
              <p:cNvPr id="99" name="꺾인 연결선 98"/>
              <p:cNvCxnSpPr>
                <a:endCxn id="95" idx="1"/>
              </p:cNvCxnSpPr>
              <p:nvPr/>
            </p:nvCxnSpPr>
            <p:spPr>
              <a:xfrm>
                <a:off x="5733165" y="2283139"/>
                <a:ext cx="1334498" cy="937775"/>
              </a:xfrm>
              <a:prstGeom prst="bent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8582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7"/>
            <a:ext cx="12191999" cy="68609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442789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Age Of One </a:t>
            </a:r>
            <a:r>
              <a:rPr lang="en-US" altLang="ko-KR" sz="4000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Piece</a:t>
            </a:r>
            <a:endParaRPr lang="ko-KR" altLang="en-US" sz="400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19904"/>
            <a:ext cx="6062878" cy="2672772"/>
            <a:chOff x="575734" y="619904"/>
            <a:chExt cx="6062878" cy="2672772"/>
          </a:xfrm>
        </p:grpSpPr>
        <p:sp>
          <p:nvSpPr>
            <p:cNvPr id="8" name="TextBox 7"/>
            <p:cNvSpPr txBox="1"/>
            <p:nvPr/>
          </p:nvSpPr>
          <p:spPr>
            <a:xfrm>
              <a:off x="575734" y="619904"/>
              <a:ext cx="6062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소스 코드 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en-US" altLang="ko-KR" b="1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github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</a:t>
              </a:r>
              <a:r>
                <a:rPr lang="en-US" altLang="ko-KR" u="sng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3"/>
                </a:rPr>
                <a:t>https</a:t>
              </a:r>
              <a:r>
                <a:rPr lang="en-US" altLang="ko-KR" u="sng" dirty="0"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3"/>
                </a:rPr>
                <a:t>://github.com/jdk211/Age_Of_One_Piece-</a:t>
              </a:r>
              <a:endParaRPr lang="ko-KR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영상 </a:t>
              </a:r>
              <a:r>
                <a:rPr lang="ko-KR" altLang="en-US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링크 </a:t>
              </a:r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en-US" altLang="ko-KR" b="1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youtube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</a:t>
              </a:r>
              <a:r>
                <a:rPr lang="en-US" altLang="ko-KR" u="sng" dirty="0"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4"/>
                </a:rPr>
                <a:t>https://</a:t>
              </a:r>
              <a:r>
                <a:rPr lang="en-US" altLang="ko-KR" u="sng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4"/>
                </a:rPr>
                <a:t>youtu.be/Pf86PlSisZs</a:t>
              </a:r>
              <a:endParaRPr lang="ko-KR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734" y="1815348"/>
              <a:ext cx="402866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[</a:t>
              </a:r>
              <a:r>
                <a:rPr lang="ko-KR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특징 및 기능</a:t>
              </a:r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]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ㆍ팀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(4</a:t>
              </a:r>
              <a:r>
                <a:rPr lang="ko-KR" altLang="en-US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인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개발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역할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 </a:t>
              </a:r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유닛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타이틀씬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유닛</a:t>
              </a:r>
              <a:r>
                <a:rPr lang="ko-KR" altLang="en-US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생성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대기열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en-US" altLang="ko-KR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Defence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장르의 게임 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개발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ko-KR" altLang="ko-KR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각</a:t>
              </a:r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라인을 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선택하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고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유닛을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생성해 기지를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방어한다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offset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으로 횡 스크롤 적용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734" y="1327790"/>
              <a:ext cx="3887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개발 환경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visual studio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2015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Win32API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C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++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50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0" y="0"/>
            <a:ext cx="5966194" cy="34289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563" y="0"/>
            <a:ext cx="6236437" cy="34289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949627" cy="3429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27" y="3429000"/>
            <a:ext cx="6253002" cy="3429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526367" y="-169333"/>
            <a:ext cx="5139266" cy="7027333"/>
            <a:chOff x="3386667" y="-171000"/>
            <a:chExt cx="5139266" cy="7029000"/>
          </a:xfrm>
        </p:grpSpPr>
        <p:sp>
          <p:nvSpPr>
            <p:cNvPr id="5" name="직사각형 4"/>
            <p:cNvSpPr/>
            <p:nvPr/>
          </p:nvSpPr>
          <p:spPr>
            <a:xfrm>
              <a:off x="3386667" y="0"/>
              <a:ext cx="5139266" cy="685800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액자 3"/>
            <p:cNvSpPr/>
            <p:nvPr/>
          </p:nvSpPr>
          <p:spPr>
            <a:xfrm>
              <a:off x="3386667" y="-171000"/>
              <a:ext cx="5139266" cy="7029000"/>
            </a:xfrm>
            <a:prstGeom prst="frame">
              <a:avLst/>
            </a:prstGeom>
            <a:solidFill>
              <a:srgbClr val="FFFFFF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Index</a:t>
            </a:r>
            <a:endParaRPr lang="ko-KR" altLang="en-US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700867"/>
            <a:ext cx="10515600" cy="3476096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  <a:hlinkClick r:id="rId6" action="ppaction://hlinksldjump"/>
              </a:rPr>
              <a:t>Hydra Castle Labyrinth </a:t>
            </a:r>
            <a:endParaRPr lang="en-US" altLang="ko-KR" dirty="0" smtClean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  <a:hlinkClick r:id="rId7" action="ppaction://hlinksldjump"/>
              </a:rPr>
              <a:t>Burger Cat</a:t>
            </a:r>
            <a:endParaRPr lang="en-US" altLang="ko-KR" dirty="0" smtClean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  <a:hlinkClick r:id="rId8" action="ppaction://hlinksldjump"/>
              </a:rPr>
              <a:t>Age of One Piece</a:t>
            </a:r>
            <a:endParaRPr lang="en-US" altLang="ko-KR" dirty="0" smtClean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  <a:hlinkClick r:id="rId9" action="ppaction://hlinksldjump"/>
              </a:rPr>
              <a:t>용사주제에 건방지다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073401" y="-1523999"/>
            <a:ext cx="9118599" cy="9237132"/>
            <a:chOff x="2821068" y="-1523999"/>
            <a:chExt cx="9378403" cy="923713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8" y="2425699"/>
              <a:ext cx="9378403" cy="528743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8" y="-1523999"/>
              <a:ext cx="9370932" cy="526626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149601" y="626533"/>
              <a:ext cx="1566332" cy="1439333"/>
            </a:xfrm>
            <a:prstGeom prst="rect">
              <a:avLst/>
            </a:prstGeom>
            <a:noFill/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430934" y="4639733"/>
              <a:ext cx="1566332" cy="1439333"/>
            </a:xfrm>
            <a:prstGeom prst="rect">
              <a:avLst/>
            </a:prstGeom>
            <a:noFill/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96269" y="2241033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Player</a:t>
              </a:r>
              <a:endParaRPr lang="ko-KR" altLang="en-US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cxnSp>
          <p:nvCxnSpPr>
            <p:cNvPr id="8" name="꺾인 연결선 7"/>
            <p:cNvCxnSpPr>
              <a:endCxn id="7" idx="1"/>
            </p:cNvCxnSpPr>
            <p:nvPr/>
          </p:nvCxnSpPr>
          <p:spPr>
            <a:xfrm rot="16200000" flipH="1">
              <a:off x="3727451" y="2156881"/>
              <a:ext cx="275166" cy="262469"/>
            </a:xfrm>
            <a:prstGeom prst="bentConnector2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142135" y="6293364"/>
              <a:ext cx="846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Enemy</a:t>
              </a:r>
              <a:endParaRPr lang="ko-KR" altLang="en-US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cxnSp>
          <p:nvCxnSpPr>
            <p:cNvPr id="10" name="꺾인 연결선 9"/>
            <p:cNvCxnSpPr>
              <a:endCxn id="9" idx="1"/>
            </p:cNvCxnSpPr>
            <p:nvPr/>
          </p:nvCxnSpPr>
          <p:spPr>
            <a:xfrm rot="16200000" flipH="1">
              <a:off x="10832586" y="6168480"/>
              <a:ext cx="339697" cy="279402"/>
            </a:xfrm>
            <a:prstGeom prst="bentConnector2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01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왼쪽에서 몰려오는 적들을 방어하는 게임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6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02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기지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플레이어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Level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 올라가면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생성 가능한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유닛의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정보가 변경된다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 또한 똑같은 규칙이 적용된다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적을 잡아서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경험치와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돈을 얻습니다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유닛을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밀어내고 적 기지를 부수면 승리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!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1" y="0"/>
            <a:ext cx="9118599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640667" y="0"/>
            <a:ext cx="2720306" cy="1708666"/>
            <a:chOff x="3640667" y="0"/>
            <a:chExt cx="2720306" cy="1708666"/>
          </a:xfrm>
        </p:grpSpPr>
        <p:sp>
          <p:nvSpPr>
            <p:cNvPr id="11" name="직사각형 10"/>
            <p:cNvSpPr/>
            <p:nvPr/>
          </p:nvSpPr>
          <p:spPr>
            <a:xfrm>
              <a:off x="3640667" y="0"/>
              <a:ext cx="1752600" cy="1253067"/>
            </a:xfrm>
            <a:prstGeom prst="rect">
              <a:avLst/>
            </a:prstGeom>
            <a:noFill/>
            <a:ln w="28575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꺾인 연결선 15"/>
            <p:cNvCxnSpPr/>
            <p:nvPr/>
          </p:nvCxnSpPr>
          <p:spPr>
            <a:xfrm>
              <a:off x="3826933" y="1253067"/>
              <a:ext cx="304800" cy="270933"/>
            </a:xfrm>
            <a:prstGeom prst="bentConnector3">
              <a:avLst/>
            </a:prstGeom>
            <a:ln>
              <a:solidFill>
                <a:srgbClr val="00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055534" y="1339334"/>
              <a:ext cx="2305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플레이어 정보</a:t>
              </a:r>
              <a:r>
                <a:rPr lang="en-US" altLang="ko-KR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ko-KR" altLang="en-US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레벨</a:t>
              </a:r>
              <a:r>
                <a:rPr lang="en-US" altLang="ko-KR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돈</a:t>
              </a:r>
              <a:r>
                <a:rPr lang="en-US" altLang="ko-KR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경험치</a:t>
              </a:r>
              <a:r>
                <a:rPr lang="en-US" altLang="ko-KR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</a:t>
              </a:r>
              <a:endPara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621868" y="0"/>
            <a:ext cx="2720306" cy="1014399"/>
            <a:chOff x="3640667" y="0"/>
            <a:chExt cx="2720306" cy="1014399"/>
          </a:xfrm>
        </p:grpSpPr>
        <p:sp>
          <p:nvSpPr>
            <p:cNvPr id="22" name="직사각형 21"/>
            <p:cNvSpPr/>
            <p:nvPr/>
          </p:nvSpPr>
          <p:spPr>
            <a:xfrm>
              <a:off x="3640667" y="0"/>
              <a:ext cx="2720306" cy="626533"/>
            </a:xfrm>
            <a:prstGeom prst="rect">
              <a:avLst/>
            </a:prstGeom>
            <a:noFill/>
            <a:ln w="28575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꺾인 연결선 22"/>
            <p:cNvCxnSpPr>
              <a:endCxn id="24" idx="1"/>
            </p:cNvCxnSpPr>
            <p:nvPr/>
          </p:nvCxnSpPr>
          <p:spPr>
            <a:xfrm>
              <a:off x="3877732" y="626533"/>
              <a:ext cx="248042" cy="2032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125774" y="645067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유닛</a:t>
              </a:r>
              <a:r>
                <a:rPr lang="ko-KR" altLang="en-US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생성 </a:t>
              </a:r>
              <a:r>
                <a:rPr lang="ko-KR" altLang="en-US" dirty="0" err="1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대기열</a:t>
              </a:r>
              <a:endPara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906934" y="1601"/>
            <a:ext cx="2508640" cy="1691732"/>
            <a:chOff x="3640667" y="0"/>
            <a:chExt cx="2508640" cy="1691732"/>
          </a:xfrm>
        </p:grpSpPr>
        <p:sp>
          <p:nvSpPr>
            <p:cNvPr id="29" name="직사각형 28"/>
            <p:cNvSpPr/>
            <p:nvPr/>
          </p:nvSpPr>
          <p:spPr>
            <a:xfrm>
              <a:off x="3640667" y="0"/>
              <a:ext cx="2508640" cy="1251466"/>
            </a:xfrm>
            <a:prstGeom prst="rect">
              <a:avLst/>
            </a:prstGeom>
            <a:noFill/>
            <a:ln w="28575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꺾인 연결선 29"/>
            <p:cNvCxnSpPr>
              <a:endCxn id="31" idx="1"/>
            </p:cNvCxnSpPr>
            <p:nvPr/>
          </p:nvCxnSpPr>
          <p:spPr>
            <a:xfrm rot="16200000" flipH="1">
              <a:off x="3924753" y="1263713"/>
              <a:ext cx="255600" cy="231106"/>
            </a:xfrm>
            <a:prstGeom prst="bentConnector2">
              <a:avLst/>
            </a:prstGeom>
            <a:ln>
              <a:solidFill>
                <a:srgbClr val="00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168106" y="1322400"/>
              <a:ext cx="1496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생성 가능 </a:t>
              </a:r>
              <a:r>
                <a:rPr lang="ko-KR" altLang="en-US" dirty="0" err="1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유닛</a:t>
              </a:r>
              <a:r>
                <a:rPr lang="en-US" altLang="ko-KR" dirty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정보 </a:t>
              </a:r>
              <a:endPara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3063317" y="-39268"/>
            <a:ext cx="9128683" cy="6897268"/>
            <a:chOff x="2868584" y="815565"/>
            <a:chExt cx="9128683" cy="6897268"/>
          </a:xfrm>
        </p:grpSpPr>
        <p:grpSp>
          <p:nvGrpSpPr>
            <p:cNvPr id="88" name="그룹 87"/>
            <p:cNvGrpSpPr/>
            <p:nvPr/>
          </p:nvGrpSpPr>
          <p:grpSpPr>
            <a:xfrm>
              <a:off x="2868584" y="815565"/>
              <a:ext cx="9128683" cy="6897268"/>
              <a:chOff x="2868584" y="815565"/>
              <a:chExt cx="9128683" cy="6897268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2868584" y="815565"/>
                <a:ext cx="9128683" cy="6897268"/>
                <a:chOff x="2868584" y="815565"/>
                <a:chExt cx="9128683" cy="6897268"/>
              </a:xfrm>
            </p:grpSpPr>
            <p:sp>
              <p:nvSpPr>
                <p:cNvPr id="82" name="직사각형 81"/>
                <p:cNvSpPr/>
                <p:nvPr/>
              </p:nvSpPr>
              <p:spPr>
                <a:xfrm>
                  <a:off x="2868584" y="854833"/>
                  <a:ext cx="9128683" cy="685800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2868584" y="815565"/>
                  <a:ext cx="25731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chemeClr val="bg1"/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@class Play Scene (Scene)</a:t>
                  </a:r>
                  <a:endParaRPr lang="ko-KR" altLang="en-US" dirty="0">
                    <a:solidFill>
                      <a:schemeClr val="bg1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</p:grpSp>
          <p:grpSp>
            <p:nvGrpSpPr>
              <p:cNvPr id="86" name="그룹 85"/>
              <p:cNvGrpSpPr/>
              <p:nvPr/>
            </p:nvGrpSpPr>
            <p:grpSpPr>
              <a:xfrm>
                <a:off x="3412067" y="2142067"/>
                <a:ext cx="7882466" cy="4605866"/>
                <a:chOff x="3412067" y="2142067"/>
                <a:chExt cx="7882466" cy="4605866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3412067" y="2142067"/>
                  <a:ext cx="7882466" cy="4605866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3412067" y="2167631"/>
                  <a:ext cx="30364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chemeClr val="bg1"/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@class Unit Manager (Manager)</a:t>
                  </a:r>
                  <a:endParaRPr lang="ko-KR" altLang="en-US" dirty="0">
                    <a:solidFill>
                      <a:schemeClr val="bg1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3558469" y="2472267"/>
                <a:ext cx="3680689" cy="4224005"/>
                <a:chOff x="3581402" y="2346129"/>
                <a:chExt cx="3680689" cy="4224005"/>
              </a:xfrm>
            </p:grpSpPr>
            <p:grpSp>
              <p:nvGrpSpPr>
                <p:cNvPr id="43" name="그룹 42"/>
                <p:cNvGrpSpPr/>
                <p:nvPr/>
              </p:nvGrpSpPr>
              <p:grpSpPr>
                <a:xfrm>
                  <a:off x="3581402" y="2472267"/>
                  <a:ext cx="3649131" cy="4097867"/>
                  <a:chOff x="5020735" y="880534"/>
                  <a:chExt cx="4741332" cy="5096933"/>
                </a:xfrm>
              </p:grpSpPr>
              <p:grpSp>
                <p:nvGrpSpPr>
                  <p:cNvPr id="33" name="그룹 32"/>
                  <p:cNvGrpSpPr/>
                  <p:nvPr/>
                </p:nvGrpSpPr>
                <p:grpSpPr>
                  <a:xfrm>
                    <a:off x="5020735" y="880534"/>
                    <a:ext cx="4741332" cy="5096933"/>
                    <a:chOff x="5020735" y="880534"/>
                    <a:chExt cx="4741332" cy="5096933"/>
                  </a:xfrm>
                </p:grpSpPr>
                <p:sp>
                  <p:nvSpPr>
                    <p:cNvPr id="3" name="직사각형 2"/>
                    <p:cNvSpPr/>
                    <p:nvPr/>
                  </p:nvSpPr>
                  <p:spPr>
                    <a:xfrm>
                      <a:off x="5020735" y="880534"/>
                      <a:ext cx="4741332" cy="509693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020735" y="880534"/>
                      <a:ext cx="1906748" cy="2744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@class Unit (parent)</a:t>
                      </a:r>
                    </a:p>
                  </p:txBody>
                </p:sp>
              </p:grpSp>
              <p:grpSp>
                <p:nvGrpSpPr>
                  <p:cNvPr id="40" name="그룹 39"/>
                  <p:cNvGrpSpPr/>
                  <p:nvPr/>
                </p:nvGrpSpPr>
                <p:grpSpPr>
                  <a:xfrm>
                    <a:off x="5101832" y="1257130"/>
                    <a:ext cx="4562204" cy="1547800"/>
                    <a:chOff x="5101832" y="1257130"/>
                    <a:chExt cx="4562204" cy="1547800"/>
                  </a:xfrm>
                </p:grpSpPr>
                <p:grpSp>
                  <p:nvGrpSpPr>
                    <p:cNvPr id="29" name="그룹 28"/>
                    <p:cNvGrpSpPr/>
                    <p:nvPr/>
                  </p:nvGrpSpPr>
                  <p:grpSpPr>
                    <a:xfrm>
                      <a:off x="5101832" y="1257130"/>
                      <a:ext cx="4562204" cy="1547800"/>
                      <a:chOff x="5101832" y="1257130"/>
                      <a:chExt cx="4562204" cy="1547800"/>
                    </a:xfrm>
                  </p:grpSpPr>
                  <p:grpSp>
                    <p:nvGrpSpPr>
                      <p:cNvPr id="22" name="그룹 21"/>
                      <p:cNvGrpSpPr/>
                      <p:nvPr/>
                    </p:nvGrpSpPr>
                    <p:grpSpPr>
                      <a:xfrm>
                        <a:off x="5101832" y="1257130"/>
                        <a:ext cx="4562204" cy="1547800"/>
                        <a:chOff x="3205865" y="369332"/>
                        <a:chExt cx="4562204" cy="1547800"/>
                      </a:xfrm>
                    </p:grpSpPr>
                    <p:sp>
                      <p:nvSpPr>
                        <p:cNvPr id="12" name="직사각형 11"/>
                        <p:cNvSpPr/>
                        <p:nvPr/>
                      </p:nvSpPr>
                      <p:spPr>
                        <a:xfrm>
                          <a:off x="3246869" y="410065"/>
                          <a:ext cx="4521200" cy="1507067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7" name="TextBox 16"/>
                        <p:cNvSpPr txBox="1"/>
                        <p:nvPr/>
                      </p:nvSpPr>
                      <p:spPr>
                        <a:xfrm>
                          <a:off x="3205865" y="369332"/>
                          <a:ext cx="247054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@class </a:t>
                          </a:r>
                          <a:r>
                            <a:rPr lang="en-US" altLang="ko-KR" dirty="0" err="1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Unit_melee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 (child)</a:t>
                          </a:r>
                        </a:p>
                      </p:txBody>
                    </p:sp>
                  </p:grpSp>
                  <p:pic>
                    <p:nvPicPr>
                      <p:cNvPr id="25" name="그림 24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357890" y="1556919"/>
                        <a:ext cx="520635" cy="8634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5959438" y="1866731"/>
                      <a:ext cx="8034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야놀자 야체 R" panose="02020603020101020101" pitchFamily="18" charset="-127"/>
                          <a:ea typeface="야놀자 야체 R" panose="02020603020101020101" pitchFamily="18" charset="-127"/>
                        </a:rPr>
                        <a:t>근접 공격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야놀자 야체 R" panose="02020603020101020101" pitchFamily="18" charset="-127"/>
                        <a:ea typeface="야놀자 야체 R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41" name="그룹 40"/>
                  <p:cNvGrpSpPr/>
                  <p:nvPr/>
                </p:nvGrpSpPr>
                <p:grpSpPr>
                  <a:xfrm>
                    <a:off x="5101832" y="2804930"/>
                    <a:ext cx="4562204" cy="1531265"/>
                    <a:chOff x="5101832" y="2804930"/>
                    <a:chExt cx="4562204" cy="1531265"/>
                  </a:xfrm>
                </p:grpSpPr>
                <p:grpSp>
                  <p:nvGrpSpPr>
                    <p:cNvPr id="30" name="그룹 29"/>
                    <p:cNvGrpSpPr/>
                    <p:nvPr/>
                  </p:nvGrpSpPr>
                  <p:grpSpPr>
                    <a:xfrm>
                      <a:off x="5101832" y="2804930"/>
                      <a:ext cx="4562204" cy="1531265"/>
                      <a:chOff x="5101832" y="2804930"/>
                      <a:chExt cx="4562204" cy="1531265"/>
                    </a:xfrm>
                  </p:grpSpPr>
                  <p:grpSp>
                    <p:nvGrpSpPr>
                      <p:cNvPr id="14" name="그룹 13"/>
                      <p:cNvGrpSpPr/>
                      <p:nvPr/>
                    </p:nvGrpSpPr>
                    <p:grpSpPr>
                      <a:xfrm>
                        <a:off x="5101832" y="2804930"/>
                        <a:ext cx="4562204" cy="1531265"/>
                        <a:chOff x="3205865" y="2068500"/>
                        <a:chExt cx="4562204" cy="1531265"/>
                      </a:xfrm>
                    </p:grpSpPr>
                    <p:sp>
                      <p:nvSpPr>
                        <p:cNvPr id="16" name="직사각형 15"/>
                        <p:cNvSpPr/>
                        <p:nvPr/>
                      </p:nvSpPr>
                      <p:spPr>
                        <a:xfrm>
                          <a:off x="3246869" y="2092698"/>
                          <a:ext cx="4521200" cy="1507067"/>
                        </a:xfrm>
                        <a:prstGeom prst="rect">
                          <a:avLst/>
                        </a:prstGeom>
                        <a:solidFill>
                          <a:srgbClr val="1DC7E3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" name="TextBox 19"/>
                        <p:cNvSpPr txBox="1"/>
                        <p:nvPr/>
                      </p:nvSpPr>
                      <p:spPr>
                        <a:xfrm>
                          <a:off x="3205865" y="2068500"/>
                          <a:ext cx="257795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@class </a:t>
                          </a:r>
                          <a:r>
                            <a:rPr lang="en-US" altLang="ko-KR" dirty="0" err="1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Unit_archer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 (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child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)</a:t>
                          </a:r>
                        </a:p>
                      </p:txBody>
                    </p:sp>
                  </p:grpSp>
                  <p:pic>
                    <p:nvPicPr>
                      <p:cNvPr id="27" name="그림 26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357890" y="3129247"/>
                        <a:ext cx="711111" cy="81269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5910787" y="3414531"/>
                      <a:ext cx="9460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야놀자 야체 R" panose="02020603020101020101" pitchFamily="18" charset="-127"/>
                          <a:ea typeface="야놀자 야체 R" panose="02020603020101020101" pitchFamily="18" charset="-127"/>
                        </a:rPr>
                        <a:t>원거리 공격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야놀자 야체 R" panose="02020603020101020101" pitchFamily="18" charset="-127"/>
                        <a:ea typeface="야놀자 야체 R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42" name="그룹 41"/>
                  <p:cNvGrpSpPr/>
                  <p:nvPr/>
                </p:nvGrpSpPr>
                <p:grpSpPr>
                  <a:xfrm>
                    <a:off x="5142836" y="4360393"/>
                    <a:ext cx="4521200" cy="1507067"/>
                    <a:chOff x="5142836" y="4360393"/>
                    <a:chExt cx="4521200" cy="1507067"/>
                  </a:xfrm>
                </p:grpSpPr>
                <p:grpSp>
                  <p:nvGrpSpPr>
                    <p:cNvPr id="31" name="그룹 30"/>
                    <p:cNvGrpSpPr/>
                    <p:nvPr/>
                  </p:nvGrpSpPr>
                  <p:grpSpPr>
                    <a:xfrm>
                      <a:off x="5142836" y="4360393"/>
                      <a:ext cx="4521200" cy="1507067"/>
                      <a:chOff x="5142836" y="4360393"/>
                      <a:chExt cx="4521200" cy="1507067"/>
                    </a:xfrm>
                  </p:grpSpPr>
                  <p:grpSp>
                    <p:nvGrpSpPr>
                      <p:cNvPr id="13" name="그룹 12"/>
                      <p:cNvGrpSpPr/>
                      <p:nvPr/>
                    </p:nvGrpSpPr>
                    <p:grpSpPr>
                      <a:xfrm>
                        <a:off x="5142836" y="4360393"/>
                        <a:ext cx="4521200" cy="1507067"/>
                        <a:chOff x="3246869" y="3775331"/>
                        <a:chExt cx="4521200" cy="1507067"/>
                      </a:xfrm>
                    </p:grpSpPr>
                    <p:sp>
                      <p:nvSpPr>
                        <p:cNvPr id="15" name="직사각형 14"/>
                        <p:cNvSpPr/>
                        <p:nvPr/>
                      </p:nvSpPr>
                      <p:spPr>
                        <a:xfrm>
                          <a:off x="3246869" y="3775331"/>
                          <a:ext cx="4521200" cy="1507067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" name="TextBox 20"/>
                        <p:cNvSpPr txBox="1"/>
                        <p:nvPr/>
                      </p:nvSpPr>
                      <p:spPr>
                        <a:xfrm>
                          <a:off x="3246869" y="3775331"/>
                          <a:ext cx="2565126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@class </a:t>
                          </a:r>
                          <a:r>
                            <a:rPr lang="en-US" altLang="ko-KR" dirty="0" err="1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Unit_special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 (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child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)</a:t>
                          </a:r>
                        </a:p>
                      </p:txBody>
                    </p:sp>
                  </p:grpSp>
                  <p:pic>
                    <p:nvPicPr>
                      <p:cNvPr id="26" name="그림 25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357890" y="4684368"/>
                        <a:ext cx="546032" cy="8253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62136" y="4962331"/>
                      <a:ext cx="8034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야놀자 야체 R" panose="02020603020101020101" pitchFamily="18" charset="-127"/>
                          <a:ea typeface="야놀자 야체 R" panose="02020603020101020101" pitchFamily="18" charset="-127"/>
                        </a:rPr>
                        <a:t>특수 공격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야놀자 야체 R" panose="02020603020101020101" pitchFamily="18" charset="-127"/>
                        <a:ea typeface="야놀자 야체 R" panose="02020603020101020101" pitchFamily="18" charset="-127"/>
                      </a:endParaRPr>
                    </a:p>
                  </p:txBody>
                </p:sp>
              </p:grpSp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6293556" y="2346129"/>
                  <a:ext cx="9685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smtClean="0"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Player</a:t>
                  </a:r>
                  <a:endParaRPr lang="ko-KR" altLang="en-US" sz="2400" dirty="0"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7500425" y="2472267"/>
                <a:ext cx="3706337" cy="4224005"/>
                <a:chOff x="8102360" y="2346129"/>
                <a:chExt cx="3706337" cy="4224005"/>
              </a:xfrm>
            </p:grpSpPr>
            <p:grpSp>
              <p:nvGrpSpPr>
                <p:cNvPr id="44" name="그룹 43"/>
                <p:cNvGrpSpPr/>
                <p:nvPr/>
              </p:nvGrpSpPr>
              <p:grpSpPr>
                <a:xfrm>
                  <a:off x="8102360" y="2472267"/>
                  <a:ext cx="3649131" cy="4097867"/>
                  <a:chOff x="5020735" y="880534"/>
                  <a:chExt cx="4741332" cy="5096933"/>
                </a:xfrm>
              </p:grpSpPr>
              <p:grpSp>
                <p:nvGrpSpPr>
                  <p:cNvPr id="45" name="그룹 44"/>
                  <p:cNvGrpSpPr/>
                  <p:nvPr/>
                </p:nvGrpSpPr>
                <p:grpSpPr>
                  <a:xfrm>
                    <a:off x="5020735" y="880534"/>
                    <a:ext cx="4741332" cy="5096933"/>
                    <a:chOff x="5020735" y="880534"/>
                    <a:chExt cx="4741332" cy="5096933"/>
                  </a:xfrm>
                </p:grpSpPr>
                <p:sp>
                  <p:nvSpPr>
                    <p:cNvPr id="67" name="직사각형 66"/>
                    <p:cNvSpPr/>
                    <p:nvPr/>
                  </p:nvSpPr>
                  <p:spPr>
                    <a:xfrm>
                      <a:off x="5020735" y="880534"/>
                      <a:ext cx="4741332" cy="5096933"/>
                    </a:xfrm>
                    <a:prstGeom prst="rect">
                      <a:avLst/>
                    </a:prstGeom>
                    <a:solidFill>
                      <a:srgbClr val="FF363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5020735" y="880534"/>
                      <a:ext cx="1906748" cy="2744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@class Unit (parent)</a:t>
                      </a:r>
                    </a:p>
                  </p:txBody>
                </p:sp>
              </p:grpSp>
              <p:grpSp>
                <p:nvGrpSpPr>
                  <p:cNvPr id="46" name="그룹 45"/>
                  <p:cNvGrpSpPr/>
                  <p:nvPr/>
                </p:nvGrpSpPr>
                <p:grpSpPr>
                  <a:xfrm>
                    <a:off x="5101832" y="1257130"/>
                    <a:ext cx="4562204" cy="1547800"/>
                    <a:chOff x="5101832" y="1257130"/>
                    <a:chExt cx="4562204" cy="1547800"/>
                  </a:xfrm>
                </p:grpSpPr>
                <p:grpSp>
                  <p:nvGrpSpPr>
                    <p:cNvPr id="61" name="그룹 60"/>
                    <p:cNvGrpSpPr/>
                    <p:nvPr/>
                  </p:nvGrpSpPr>
                  <p:grpSpPr>
                    <a:xfrm>
                      <a:off x="5101832" y="1257130"/>
                      <a:ext cx="4562204" cy="1547800"/>
                      <a:chOff x="5101832" y="1257130"/>
                      <a:chExt cx="4562204" cy="1547800"/>
                    </a:xfrm>
                  </p:grpSpPr>
                  <p:grpSp>
                    <p:nvGrpSpPr>
                      <p:cNvPr id="63" name="그룹 62"/>
                      <p:cNvGrpSpPr/>
                      <p:nvPr/>
                    </p:nvGrpSpPr>
                    <p:grpSpPr>
                      <a:xfrm>
                        <a:off x="5101832" y="1257130"/>
                        <a:ext cx="4562204" cy="1547800"/>
                        <a:chOff x="3205865" y="369332"/>
                        <a:chExt cx="4562204" cy="1547800"/>
                      </a:xfrm>
                    </p:grpSpPr>
                    <p:sp>
                      <p:nvSpPr>
                        <p:cNvPr id="65" name="직사각형 64"/>
                        <p:cNvSpPr/>
                        <p:nvPr/>
                      </p:nvSpPr>
                      <p:spPr>
                        <a:xfrm>
                          <a:off x="3246869" y="410065"/>
                          <a:ext cx="4521200" cy="1507067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66" name="TextBox 65"/>
                        <p:cNvSpPr txBox="1"/>
                        <p:nvPr/>
                      </p:nvSpPr>
                      <p:spPr>
                        <a:xfrm>
                          <a:off x="3205865" y="369332"/>
                          <a:ext cx="247054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@class </a:t>
                          </a:r>
                          <a:r>
                            <a:rPr lang="en-US" altLang="ko-KR" dirty="0" err="1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Unit_melee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 (child)</a:t>
                          </a:r>
                        </a:p>
                      </p:txBody>
                    </p:sp>
                  </p:grpSp>
                  <p:pic>
                    <p:nvPicPr>
                      <p:cNvPr id="64" name="그림 63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357890" y="1556919"/>
                        <a:ext cx="520635" cy="8634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5959438" y="1866731"/>
                      <a:ext cx="8034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야놀자 야체 R" panose="02020603020101020101" pitchFamily="18" charset="-127"/>
                          <a:ea typeface="야놀자 야체 R" panose="02020603020101020101" pitchFamily="18" charset="-127"/>
                        </a:rPr>
                        <a:t>근접 공격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야놀자 야체 R" panose="02020603020101020101" pitchFamily="18" charset="-127"/>
                        <a:ea typeface="야놀자 야체 R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47" name="그룹 46"/>
                  <p:cNvGrpSpPr/>
                  <p:nvPr/>
                </p:nvGrpSpPr>
                <p:grpSpPr>
                  <a:xfrm>
                    <a:off x="5101832" y="2804930"/>
                    <a:ext cx="4562204" cy="1531265"/>
                    <a:chOff x="5101832" y="2804930"/>
                    <a:chExt cx="4562204" cy="1531265"/>
                  </a:xfrm>
                </p:grpSpPr>
                <p:grpSp>
                  <p:nvGrpSpPr>
                    <p:cNvPr id="55" name="그룹 54"/>
                    <p:cNvGrpSpPr/>
                    <p:nvPr/>
                  </p:nvGrpSpPr>
                  <p:grpSpPr>
                    <a:xfrm>
                      <a:off x="5101832" y="2804930"/>
                      <a:ext cx="4562204" cy="1531265"/>
                      <a:chOff x="5101832" y="2804930"/>
                      <a:chExt cx="4562204" cy="1531265"/>
                    </a:xfrm>
                  </p:grpSpPr>
                  <p:grpSp>
                    <p:nvGrpSpPr>
                      <p:cNvPr id="57" name="그룹 56"/>
                      <p:cNvGrpSpPr/>
                      <p:nvPr/>
                    </p:nvGrpSpPr>
                    <p:grpSpPr>
                      <a:xfrm>
                        <a:off x="5101832" y="2804930"/>
                        <a:ext cx="4562204" cy="1531265"/>
                        <a:chOff x="3205865" y="2068500"/>
                        <a:chExt cx="4562204" cy="1531265"/>
                      </a:xfrm>
                    </p:grpSpPr>
                    <p:sp>
                      <p:nvSpPr>
                        <p:cNvPr id="59" name="직사각형 58"/>
                        <p:cNvSpPr/>
                        <p:nvPr/>
                      </p:nvSpPr>
                      <p:spPr>
                        <a:xfrm>
                          <a:off x="3246869" y="2092698"/>
                          <a:ext cx="4521200" cy="1507067"/>
                        </a:xfrm>
                        <a:prstGeom prst="rect">
                          <a:avLst/>
                        </a:prstGeom>
                        <a:solidFill>
                          <a:srgbClr val="1DC7E3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>
                          <a:off x="3205865" y="2068500"/>
                          <a:ext cx="257795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@class </a:t>
                          </a:r>
                          <a:r>
                            <a:rPr lang="en-US" altLang="ko-KR" dirty="0" err="1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Unit_archer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 (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child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)</a:t>
                          </a:r>
                        </a:p>
                      </p:txBody>
                    </p:sp>
                  </p:grpSp>
                  <p:pic>
                    <p:nvPicPr>
                      <p:cNvPr id="58" name="그림 57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357890" y="3129247"/>
                        <a:ext cx="711111" cy="81269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5910787" y="3414531"/>
                      <a:ext cx="9460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야놀자 야체 R" panose="02020603020101020101" pitchFamily="18" charset="-127"/>
                          <a:ea typeface="야놀자 야체 R" panose="02020603020101020101" pitchFamily="18" charset="-127"/>
                        </a:rPr>
                        <a:t>원거리 공격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야놀자 야체 R" panose="02020603020101020101" pitchFamily="18" charset="-127"/>
                        <a:ea typeface="야놀자 야체 R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5142836" y="4360393"/>
                    <a:ext cx="4521200" cy="1507067"/>
                    <a:chOff x="5142836" y="4360393"/>
                    <a:chExt cx="4521200" cy="1507067"/>
                  </a:xfrm>
                </p:grpSpPr>
                <p:grpSp>
                  <p:nvGrpSpPr>
                    <p:cNvPr id="49" name="그룹 48"/>
                    <p:cNvGrpSpPr/>
                    <p:nvPr/>
                  </p:nvGrpSpPr>
                  <p:grpSpPr>
                    <a:xfrm>
                      <a:off x="5142836" y="4360393"/>
                      <a:ext cx="4521200" cy="1507067"/>
                      <a:chOff x="5142836" y="4360393"/>
                      <a:chExt cx="4521200" cy="1507067"/>
                    </a:xfrm>
                  </p:grpSpPr>
                  <p:grpSp>
                    <p:nvGrpSpPr>
                      <p:cNvPr id="51" name="그룹 50"/>
                      <p:cNvGrpSpPr/>
                      <p:nvPr/>
                    </p:nvGrpSpPr>
                    <p:grpSpPr>
                      <a:xfrm>
                        <a:off x="5142836" y="4360393"/>
                        <a:ext cx="4521200" cy="1507067"/>
                        <a:chOff x="3246869" y="3775331"/>
                        <a:chExt cx="4521200" cy="1507067"/>
                      </a:xfrm>
                    </p:grpSpPr>
                    <p:sp>
                      <p:nvSpPr>
                        <p:cNvPr id="53" name="직사각형 52"/>
                        <p:cNvSpPr/>
                        <p:nvPr/>
                      </p:nvSpPr>
                      <p:spPr>
                        <a:xfrm>
                          <a:off x="3246869" y="3775331"/>
                          <a:ext cx="4521200" cy="1507067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4" name="TextBox 53"/>
                        <p:cNvSpPr txBox="1"/>
                        <p:nvPr/>
                      </p:nvSpPr>
                      <p:spPr>
                        <a:xfrm>
                          <a:off x="3246869" y="3775331"/>
                          <a:ext cx="2565126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@class </a:t>
                          </a:r>
                          <a:r>
                            <a:rPr lang="en-US" altLang="ko-KR" dirty="0" err="1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Unit_special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 (</a:t>
                          </a:r>
                          <a:r>
                            <a:rPr lang="en-US" altLang="ko-KR" dirty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child</a:t>
                          </a:r>
                          <a:r>
                            <a:rPr lang="en-US" altLang="ko-KR" dirty="0" smtClean="0">
                              <a:solidFill>
                                <a:schemeClr val="bg1"/>
                              </a:solidFill>
                              <a:latin typeface="야놀자 야체 B" panose="02020603020101020101" pitchFamily="18" charset="-127"/>
                              <a:ea typeface="야놀자 야체 B" panose="02020603020101020101" pitchFamily="18" charset="-127"/>
                            </a:rPr>
                            <a:t>)</a:t>
                          </a:r>
                        </a:p>
                      </p:txBody>
                    </p:sp>
                  </p:grpSp>
                  <p:pic>
                    <p:nvPicPr>
                      <p:cNvPr id="52" name="그림 51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357890" y="4684368"/>
                        <a:ext cx="546032" cy="825397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5862136" y="4962331"/>
                      <a:ext cx="8034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야놀자 야체 R" panose="02020603020101020101" pitchFamily="18" charset="-127"/>
                          <a:ea typeface="야놀자 야체 R" panose="02020603020101020101" pitchFamily="18" charset="-127"/>
                        </a:rPr>
                        <a:t>특수 공격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야놀자 야체 R" panose="02020603020101020101" pitchFamily="18" charset="-127"/>
                        <a:ea typeface="야놀자 야체 R" panose="02020603020101020101" pitchFamily="18" charset="-127"/>
                      </a:endParaRPr>
                    </a:p>
                  </p:txBody>
                </p:sp>
              </p:grpSp>
            </p:grpSp>
            <p:sp>
              <p:nvSpPr>
                <p:cNvPr id="70" name="TextBox 69"/>
                <p:cNvSpPr txBox="1"/>
                <p:nvPr/>
              </p:nvSpPr>
              <p:spPr>
                <a:xfrm>
                  <a:off x="10814514" y="2346129"/>
                  <a:ext cx="99418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smtClean="0"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Enemy</a:t>
                  </a:r>
                </a:p>
              </p:txBody>
            </p:sp>
          </p:grpSp>
        </p:grpSp>
        <p:cxnSp>
          <p:nvCxnSpPr>
            <p:cNvPr id="81" name="직선 화살표 연결선 80"/>
            <p:cNvCxnSpPr/>
            <p:nvPr/>
          </p:nvCxnSpPr>
          <p:spPr>
            <a:xfrm>
              <a:off x="7222224" y="4635705"/>
              <a:ext cx="26126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직사각형 89"/>
          <p:cNvSpPr/>
          <p:nvPr/>
        </p:nvSpPr>
        <p:spPr>
          <a:xfrm>
            <a:off x="-10083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Class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기본적으로 공통된 행동은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Unit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 선언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Unit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을 상속받은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3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가지 클래스를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만듬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1, </a:t>
            </a:r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Unit_melee</a:t>
            </a:r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근접 공격을 하는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유닛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2,Unit_archer</a:t>
            </a: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원거리 공격을 하는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유닛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3,Unit_special</a:t>
            </a: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특수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스킬을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쓰는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유닛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유닛들을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관리하는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Unit Manager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에서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유닛들의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행동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Update</a:t>
            </a:r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 모든걸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Play Scene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에서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9595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442789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336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용사 주제에 건방지다</a:t>
            </a:r>
            <a:endParaRPr lang="ko-KR" altLang="en-US" sz="400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19904"/>
            <a:ext cx="4846198" cy="3226769"/>
            <a:chOff x="575734" y="619904"/>
            <a:chExt cx="4846198" cy="3226769"/>
          </a:xfrm>
        </p:grpSpPr>
        <p:sp>
          <p:nvSpPr>
            <p:cNvPr id="8" name="TextBox 7"/>
            <p:cNvSpPr txBox="1"/>
            <p:nvPr/>
          </p:nvSpPr>
          <p:spPr>
            <a:xfrm>
              <a:off x="575734" y="619904"/>
              <a:ext cx="4846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소스 코드 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en-US" altLang="ko-KR" b="1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github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</a:t>
              </a:r>
              <a:r>
                <a:rPr lang="en-US" altLang="ko-KR" u="sng" dirty="0"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3"/>
                </a:rPr>
                <a:t>https://</a:t>
              </a:r>
              <a:r>
                <a:rPr lang="en-US" altLang="ko-KR" u="sng" dirty="0" smtClean="0"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3"/>
                </a:rPr>
                <a:t>github.com/jdk211/Hero</a:t>
              </a:r>
              <a:endParaRPr lang="ko-KR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영상 </a:t>
              </a:r>
              <a:r>
                <a:rPr lang="ko-KR" altLang="en-US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링크 </a:t>
              </a:r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en-US" altLang="ko-KR" b="1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youtube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</a:t>
              </a:r>
              <a:r>
                <a:rPr lang="en-US" altLang="ko-KR" u="sng" dirty="0"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4"/>
                </a:rPr>
                <a:t>https://youtu.be/_TUiuMpWUPk</a:t>
              </a:r>
              <a:endParaRPr lang="ko-KR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734" y="1815348"/>
              <a:ext cx="446147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[</a:t>
              </a:r>
              <a:r>
                <a:rPr lang="ko-KR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특징 및 기능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]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ㆍ개인</a:t>
              </a:r>
              <a:r>
                <a:rPr lang="ko-KR" altLang="en-US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개발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en-US" altLang="ko-KR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psp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에 출시된 타이틀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‘</a:t>
              </a:r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용사주제에 건방지다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’</a:t>
              </a:r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를 모작한 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게임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ㆍ플레이어가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마왕이고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던전에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들어오는 용사를 물리치는 스토리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ㆍ카메라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이동에 따른 좌표 계산 적용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option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적용 소리 크기 조절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설정 저장 적용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Dialogue Manager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로 스토리 구현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734" y="1327790"/>
              <a:ext cx="449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개발 환경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visual studio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2015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Win32API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FMOD,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C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++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01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초록 이끼를 부수면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슬라임이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생성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플레이어 아군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0"/>
            <a:ext cx="9118599" cy="6858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781801" y="2971800"/>
            <a:ext cx="2689849" cy="1708666"/>
            <a:chOff x="3640667" y="0"/>
            <a:chExt cx="2689849" cy="1708666"/>
          </a:xfrm>
        </p:grpSpPr>
        <p:sp>
          <p:nvSpPr>
            <p:cNvPr id="14" name="직사각형 13"/>
            <p:cNvSpPr/>
            <p:nvPr/>
          </p:nvSpPr>
          <p:spPr>
            <a:xfrm>
              <a:off x="3640667" y="0"/>
              <a:ext cx="1752600" cy="125306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/>
            <p:nvPr/>
          </p:nvCxnSpPr>
          <p:spPr>
            <a:xfrm>
              <a:off x="3826933" y="1253067"/>
              <a:ext cx="304800" cy="270933"/>
            </a:xfrm>
            <a:prstGeom prst="bentConnector3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055534" y="1339334"/>
              <a:ext cx="2274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슬라임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마왕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플레이어 캐릭터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7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02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시간이 지나 용사가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던전으로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입장하면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마왕을 안전한 곳으로 이동시켜줍니다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4" y="1"/>
            <a:ext cx="8983134" cy="355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4" y="3676230"/>
            <a:ext cx="8983134" cy="3122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그룹 5"/>
          <p:cNvGrpSpPr/>
          <p:nvPr/>
        </p:nvGrpSpPr>
        <p:grpSpPr>
          <a:xfrm>
            <a:off x="7128933" y="601134"/>
            <a:ext cx="971645" cy="1052900"/>
            <a:chOff x="3640667" y="0"/>
            <a:chExt cx="2594040" cy="2062977"/>
          </a:xfrm>
        </p:grpSpPr>
        <p:sp>
          <p:nvSpPr>
            <p:cNvPr id="7" name="직사각형 6"/>
            <p:cNvSpPr/>
            <p:nvPr/>
          </p:nvSpPr>
          <p:spPr>
            <a:xfrm>
              <a:off x="3640667" y="0"/>
              <a:ext cx="1752600" cy="125306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/>
            <p:nvPr/>
          </p:nvCxnSpPr>
          <p:spPr>
            <a:xfrm>
              <a:off x="3826933" y="1253067"/>
              <a:ext cx="304800" cy="270933"/>
            </a:xfrm>
            <a:prstGeom prst="bentConnector3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055534" y="1339334"/>
              <a:ext cx="2179173" cy="723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용사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적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2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33" y="16934"/>
            <a:ext cx="4555067" cy="678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직사각형 18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Play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03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용사와 플레이어의 아군끼리 싸우고 용사를 잡으면 이기지만 용사에게 잡히면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Game Over 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입니다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2" y="16934"/>
            <a:ext cx="4428067" cy="678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876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Sound Volume</a:t>
            </a:r>
            <a:endParaRPr lang="en-US" altLang="ko-KR" sz="4000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Save &amp; Load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적용은 동영상 참고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132" y="50800"/>
            <a:ext cx="4419601" cy="6739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50800"/>
            <a:ext cx="4487333" cy="6739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217333" y="1778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*Title Scene</a:t>
            </a:r>
            <a:endParaRPr lang="ko-KR" altLang="en-US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5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Sound Volume</a:t>
            </a:r>
          </a:p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Save &amp; Load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Txt file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읽기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 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쓰기를 하여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Option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 있는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Sound 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크기를 조절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64" y="0"/>
            <a:ext cx="4329629" cy="5748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97" y="5933533"/>
            <a:ext cx="2921000" cy="901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1" y="0"/>
            <a:ext cx="421606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073401" y="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*Save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9464" y="2379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*Load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64" y="5748867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적용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2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Talk Box</a:t>
            </a:r>
            <a:endParaRPr lang="en-US" altLang="ko-KR" sz="4000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스토리 대사</a:t>
            </a:r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마왕의 대사를 책임진다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Load txt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로 대사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txt file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을 읽어온다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Read txt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가 해당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씬에서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한글자씩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읽어준다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.(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영상 참조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대사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txt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에는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마왕의 표정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image, 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음성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 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대사를 갖는다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7333" y="1778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*Title Scene</a:t>
            </a:r>
            <a:endParaRPr lang="ko-KR" altLang="en-US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12" y="2159000"/>
            <a:ext cx="4039656" cy="1770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2" y="2159000"/>
            <a:ext cx="4960409" cy="469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58205"/>
            <a:ext cx="897466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24" y="4205817"/>
            <a:ext cx="3815035" cy="2313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366934" y="222673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*load txt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53134" y="2267467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*read txt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53133" y="421955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대사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txt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5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6926955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052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Hydra </a:t>
            </a:r>
            <a:r>
              <a:rPr lang="en-US" altLang="ko-KR" sz="4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Castle Labyrinth </a:t>
            </a:r>
            <a:endParaRPr lang="ko-KR" altLang="en-US" sz="4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4969" y="619904"/>
            <a:ext cx="6447758" cy="3226769"/>
            <a:chOff x="570765" y="619904"/>
            <a:chExt cx="6447758" cy="3226769"/>
          </a:xfrm>
        </p:grpSpPr>
        <p:sp>
          <p:nvSpPr>
            <p:cNvPr id="5" name="TextBox 4"/>
            <p:cNvSpPr txBox="1"/>
            <p:nvPr/>
          </p:nvSpPr>
          <p:spPr>
            <a:xfrm>
              <a:off x="575734" y="619904"/>
              <a:ext cx="6442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소스 코드 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en-US" altLang="ko-KR" b="1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github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</a:t>
              </a:r>
              <a:r>
                <a:rPr lang="en-US" altLang="ko-KR" u="sng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2"/>
                </a:rPr>
                <a:t>https://github.com/jdk211/Hydra_Castle_Labyrinth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영상 링크 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en-US" altLang="ko-KR" b="1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youtube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 : </a:t>
              </a:r>
              <a:r>
                <a:rPr lang="en-US" altLang="ko-KR" u="sng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3"/>
                </a:rPr>
                <a:t>https://youtu.be/G6gDF1C-NUI</a:t>
              </a:r>
              <a:endParaRPr lang="ko-KR" altLang="en-US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5734" y="1815348"/>
              <a:ext cx="4705134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[</a:t>
              </a:r>
              <a:r>
                <a:rPr lang="ko-KR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특징 및 기능</a:t>
              </a:r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]</a:t>
              </a:r>
              <a:endParaRPr lang="en-US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API </a:t>
              </a:r>
              <a:r>
                <a:rPr lang="ko-KR" altLang="en-US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첫 작품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개인 개발 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ko-KR" altLang="ko-KR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기존의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Hydra Castle Labyrinth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을 모방한 게임 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en-US" altLang="ko-KR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Rect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충돌 처리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씬 변경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플레이어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캐릭터는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FSM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에 따라 행동한다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.</a:t>
              </a: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몬스터와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충돌시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뒤로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튕겨나가는 효과를 </a:t>
              </a:r>
              <a:r>
                <a:rPr lang="ko-KR" altLang="en-US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줌</a:t>
              </a:r>
              <a:endParaRPr lang="en-US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ko-KR" altLang="ko-KR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보스는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플레이어 캐릭터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를 향해 미사일을 발사함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삼각 함수 사용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</a:t>
              </a:r>
              <a:endParaRPr lang="ko-KR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0765" y="1327790"/>
              <a:ext cx="3887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개발 환경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visual studio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2015, Win32API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C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++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55" y="0"/>
            <a:ext cx="5324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World Scene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Intro Scene(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영상 참조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 끝나면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Fade 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효과와 함께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World Scene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으로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바뀝니다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7333" y="1778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*Title Scene</a:t>
            </a:r>
            <a:endParaRPr lang="ko-KR" altLang="en-US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62792"/>
            <a:ext cx="9008533" cy="3044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3213808"/>
            <a:ext cx="9008533" cy="3576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217333" y="177800"/>
            <a:ext cx="72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*Fade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9221" y="331893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*World Scene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17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Appear Scene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World Scene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에서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Stage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선택하</a:t>
            </a:r>
            <a:r>
              <a:rPr lang="ko-KR" altLang="en-US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여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Stage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로 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씬이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바뀌면 마왕의 짧은 대사가 끝나고 용사가 등장하는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씬으로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넘어간다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가운데사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아래 위로 나뉘는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커튼같은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효과와 함께 용사가 등장하는 씬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(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영상 참조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7333" y="1778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*Title Scene</a:t>
            </a:r>
            <a:endParaRPr lang="ko-KR" altLang="en-US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7333" y="177800"/>
            <a:ext cx="72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*Fade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9221" y="331893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*World Scene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6" y="59266"/>
            <a:ext cx="4436537" cy="6731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4" y="50799"/>
            <a:ext cx="4453464" cy="6739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24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View Camera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곡괭이의 위치에 따라 화면에 그려지는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Object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들의 위치를 변경함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7333" y="1778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*Title Scene</a:t>
            </a:r>
            <a:endParaRPr lang="ko-KR" altLang="en-US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7333" y="177800"/>
            <a:ext cx="72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*Fade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9221" y="331893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*World Scene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2" y="59265"/>
            <a:ext cx="8983135" cy="3259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2" y="3437468"/>
            <a:ext cx="8983135" cy="3352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41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View Camera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곡괭이의 위치에 따라 화면에 그려지는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Object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들의 위치를 변경함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상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하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좌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우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대각선 처리도 해줘서 밖으로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안나가게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막음</a:t>
            </a:r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7333" y="1778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*Title Scene</a:t>
            </a:r>
            <a:endParaRPr lang="ko-KR" altLang="en-US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7333" y="177800"/>
            <a:ext cx="72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*Fade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9221" y="331893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*World Scene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60324"/>
            <a:ext cx="8957733" cy="6729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36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View Camera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다른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Object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들의 위치를 수정해줍니다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7333" y="1778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*Title Scene</a:t>
            </a:r>
            <a:endParaRPr lang="ko-KR" altLang="en-US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7333" y="177800"/>
            <a:ext cx="72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*Fade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9221" y="331893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*World Scene</a:t>
            </a:r>
            <a:endParaRPr lang="ko-KR" altLang="en-US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1" y="0"/>
            <a:ext cx="514773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33" y="8467"/>
            <a:ext cx="3970867" cy="1122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349990" y="5983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*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적용</a:t>
            </a:r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349990" y="618066"/>
            <a:ext cx="1774277" cy="0"/>
          </a:xfrm>
          <a:prstGeom prst="line">
            <a:avLst/>
          </a:prstGeom>
          <a:ln w="12700">
            <a:solidFill>
              <a:srgbClr val="FF3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37657" y="821267"/>
            <a:ext cx="1816610" cy="0"/>
          </a:xfrm>
          <a:prstGeom prst="line">
            <a:avLst/>
          </a:prstGeom>
          <a:ln w="12700">
            <a:solidFill>
              <a:srgbClr val="FF3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65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/>
          <p:cNvGrpSpPr/>
          <p:nvPr/>
        </p:nvGrpSpPr>
        <p:grpSpPr>
          <a:xfrm>
            <a:off x="3063317" y="-39268"/>
            <a:ext cx="9128683" cy="6897268"/>
            <a:chOff x="2868584" y="815565"/>
            <a:chExt cx="9128683" cy="6897268"/>
          </a:xfrm>
        </p:grpSpPr>
        <p:sp>
          <p:nvSpPr>
            <p:cNvPr id="82" name="직사각형 81"/>
            <p:cNvSpPr/>
            <p:nvPr/>
          </p:nvSpPr>
          <p:spPr>
            <a:xfrm>
              <a:off x="2868584" y="854833"/>
              <a:ext cx="9128683" cy="6858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868584" y="815565"/>
              <a:ext cx="2573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@class Play Scene (Scene)</a:t>
              </a:r>
              <a:endParaRPr lang="ko-KR" altLang="en-US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526866" y="1281408"/>
            <a:ext cx="3962399" cy="1664992"/>
            <a:chOff x="7332133" y="2136241"/>
            <a:chExt cx="3962399" cy="1664992"/>
          </a:xfrm>
        </p:grpSpPr>
        <p:sp>
          <p:nvSpPr>
            <p:cNvPr id="73" name="직사각형 72"/>
            <p:cNvSpPr/>
            <p:nvPr/>
          </p:nvSpPr>
          <p:spPr>
            <a:xfrm>
              <a:off x="7332133" y="2142067"/>
              <a:ext cx="3962399" cy="165916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332133" y="2136241"/>
              <a:ext cx="3036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@class Unit Manager (Manager)</a:t>
              </a:r>
              <a:endParaRPr lang="ko-KR" altLang="en-US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695158" y="1743572"/>
            <a:ext cx="3649131" cy="1016561"/>
            <a:chOff x="5020735" y="880534"/>
            <a:chExt cx="4741332" cy="1264400"/>
          </a:xfrm>
        </p:grpSpPr>
        <p:sp>
          <p:nvSpPr>
            <p:cNvPr id="67" name="직사각형 66"/>
            <p:cNvSpPr/>
            <p:nvPr/>
          </p:nvSpPr>
          <p:spPr>
            <a:xfrm>
              <a:off x="5020735" y="880534"/>
              <a:ext cx="4741332" cy="1264400"/>
            </a:xfrm>
            <a:prstGeom prst="rect">
              <a:avLst/>
            </a:prstGeom>
            <a:solidFill>
              <a:srgbClr val="FF36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20735" y="880534"/>
              <a:ext cx="3176669" cy="459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@class Monster (parent)</a:t>
              </a: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7779869" y="2112904"/>
            <a:ext cx="3472331" cy="5794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7806634" y="206717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@class Slime (child)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312" y="2251845"/>
            <a:ext cx="457143" cy="279365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7526866" y="3377358"/>
            <a:ext cx="3962399" cy="1016561"/>
          </a:xfrm>
          <a:prstGeom prst="rect">
            <a:avLst/>
          </a:prstGeom>
          <a:solidFill>
            <a:srgbClr val="5CDA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551925" y="3377358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@class  Hero </a:t>
            </a:r>
            <a:r>
              <a:rPr lang="en-US" altLang="ko-KR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anager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7649816" y="3744801"/>
            <a:ext cx="3694473" cy="579496"/>
          </a:xfrm>
          <a:prstGeom prst="rect">
            <a:avLst/>
          </a:prstGeom>
          <a:solidFill>
            <a:srgbClr val="41BF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7676581" y="369907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@class Hero (child)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472025" y="2983438"/>
            <a:ext cx="2073641" cy="617050"/>
            <a:chOff x="3378892" y="3819483"/>
            <a:chExt cx="2073641" cy="574436"/>
          </a:xfrm>
          <a:solidFill>
            <a:srgbClr val="000000"/>
          </a:solidFill>
        </p:grpSpPr>
        <p:sp>
          <p:nvSpPr>
            <p:cNvPr id="79" name="직사각형 78"/>
            <p:cNvSpPr/>
            <p:nvPr/>
          </p:nvSpPr>
          <p:spPr>
            <a:xfrm>
              <a:off x="3378892" y="3819484"/>
              <a:ext cx="2073641" cy="57443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03951" y="3819483"/>
              <a:ext cx="137890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@class  </a:t>
              </a:r>
              <a:r>
                <a:rPr lang="en-US" altLang="ko-KR" dirty="0" err="1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maou</a:t>
              </a:r>
              <a:endParaRPr lang="en-US" altLang="ko-KR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401" y="3906926"/>
              <a:ext cx="461645" cy="438563"/>
            </a:xfrm>
            <a:prstGeom prst="rect">
              <a:avLst/>
            </a:prstGeom>
            <a:grpFill/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994" y="3600488"/>
            <a:ext cx="977778" cy="72380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472026" y="2136839"/>
            <a:ext cx="2073640" cy="617049"/>
            <a:chOff x="3378893" y="2515617"/>
            <a:chExt cx="2073640" cy="617049"/>
          </a:xfrm>
          <a:solidFill>
            <a:schemeClr val="accent2">
              <a:lumMod val="75000"/>
            </a:schemeClr>
          </a:solidFill>
        </p:grpSpPr>
        <p:sp>
          <p:nvSpPr>
            <p:cNvPr id="77" name="직사각형 76"/>
            <p:cNvSpPr/>
            <p:nvPr/>
          </p:nvSpPr>
          <p:spPr>
            <a:xfrm>
              <a:off x="3378893" y="2515617"/>
              <a:ext cx="2073640" cy="61704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03951" y="2515617"/>
              <a:ext cx="13708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@class  block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228" y="2648282"/>
              <a:ext cx="342900" cy="342900"/>
            </a:xfrm>
            <a:prstGeom prst="rect">
              <a:avLst/>
            </a:prstGeom>
            <a:grpFill/>
          </p:spPr>
        </p:pic>
      </p:grpSp>
      <p:grpSp>
        <p:nvGrpSpPr>
          <p:cNvPr id="18" name="그룹 17"/>
          <p:cNvGrpSpPr/>
          <p:nvPr/>
        </p:nvGrpSpPr>
        <p:grpSpPr>
          <a:xfrm>
            <a:off x="3472026" y="1277608"/>
            <a:ext cx="2073640" cy="633366"/>
            <a:chOff x="3378893" y="1281408"/>
            <a:chExt cx="2073640" cy="633366"/>
          </a:xfrm>
          <a:solidFill>
            <a:srgbClr val="CC00CC"/>
          </a:solidFill>
        </p:grpSpPr>
        <p:grpSp>
          <p:nvGrpSpPr>
            <p:cNvPr id="33" name="그룹 32"/>
            <p:cNvGrpSpPr/>
            <p:nvPr/>
          </p:nvGrpSpPr>
          <p:grpSpPr>
            <a:xfrm>
              <a:off x="3378893" y="1281408"/>
              <a:ext cx="2073640" cy="633366"/>
              <a:chOff x="4534393" y="305694"/>
              <a:chExt cx="2694290" cy="787782"/>
            </a:xfrm>
            <a:grpFill/>
          </p:grpSpPr>
          <p:sp>
            <p:nvSpPr>
              <p:cNvPr id="3" name="직사각형 2"/>
              <p:cNvSpPr/>
              <p:nvPr/>
            </p:nvSpPr>
            <p:spPr>
              <a:xfrm>
                <a:off x="4534393" y="305694"/>
                <a:ext cx="2694290" cy="78778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66951" y="305694"/>
                <a:ext cx="1893671" cy="45937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@class  pickax</a:t>
                </a: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3556" y="1383032"/>
              <a:ext cx="306842" cy="360540"/>
            </a:xfrm>
            <a:prstGeom prst="rect">
              <a:avLst/>
            </a:prstGeom>
            <a:grpFill/>
          </p:spPr>
        </p:pic>
      </p:grpSp>
      <p:cxnSp>
        <p:nvCxnSpPr>
          <p:cNvPr id="23" name="직선 화살표 연결선 22"/>
          <p:cNvCxnSpPr/>
          <p:nvPr/>
        </p:nvCxnSpPr>
        <p:spPr>
          <a:xfrm>
            <a:off x="9516034" y="2946400"/>
            <a:ext cx="7968" cy="3927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" idx="2"/>
          </p:cNvCxnSpPr>
          <p:nvPr/>
        </p:nvCxnSpPr>
        <p:spPr>
          <a:xfrm flipH="1">
            <a:off x="4508845" y="1910974"/>
            <a:ext cx="1" cy="201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77" idx="3"/>
          </p:cNvCxnSpPr>
          <p:nvPr/>
        </p:nvCxnSpPr>
        <p:spPr>
          <a:xfrm flipV="1">
            <a:off x="5545666" y="2436511"/>
            <a:ext cx="2260968" cy="8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83" idx="1"/>
            <a:endCxn id="79" idx="3"/>
          </p:cNvCxnSpPr>
          <p:nvPr/>
        </p:nvCxnSpPr>
        <p:spPr>
          <a:xfrm rot="10800000">
            <a:off x="5545666" y="3291965"/>
            <a:ext cx="1981200" cy="59367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Class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pickax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Block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 상태를 변경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block</a:t>
            </a: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상태에 따른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Monster 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생성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</a:t>
            </a:r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maou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Hero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가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잡아야할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목표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Hero Manager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Hero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관리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Unit Manager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Monster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관리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View Camera</a:t>
            </a: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모든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Object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들의 위치를 카메라 위치를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기준으로 수정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75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10630" y="0"/>
            <a:ext cx="12213259" cy="6858000"/>
            <a:chOff x="-10630" y="0"/>
            <a:chExt cx="12213259" cy="685800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30" y="0"/>
              <a:ext cx="5966194" cy="3428999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563" y="0"/>
              <a:ext cx="6236437" cy="3428999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9000"/>
              <a:ext cx="5949627" cy="3429000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627" y="3429000"/>
              <a:ext cx="6253002" cy="3429000"/>
            </a:xfrm>
            <a:prstGeom prst="rect">
              <a:avLst/>
            </a:prstGeom>
          </p:spPr>
        </p:pic>
      </p:grpSp>
      <p:sp>
        <p:nvSpPr>
          <p:cNvPr id="38" name="직사각형 37"/>
          <p:cNvSpPr/>
          <p:nvPr/>
        </p:nvSpPr>
        <p:spPr>
          <a:xfrm>
            <a:off x="4559300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Thank you!</a:t>
            </a:r>
          </a:p>
          <a:p>
            <a:pPr algn="ctr"/>
            <a:endParaRPr lang="en-US" altLang="ko-KR" sz="4000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감사합니다</a:t>
            </a:r>
            <a:r>
              <a:rPr lang="en-US" altLang="ko-KR" sz="4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!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71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4636771" y="0"/>
            <a:ext cx="7555230" cy="3151562"/>
            <a:chOff x="5332756" y="-1236134"/>
            <a:chExt cx="8112488" cy="422486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756" y="-1236134"/>
              <a:ext cx="8112488" cy="4224867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5760391" y="1414757"/>
              <a:ext cx="495875" cy="395887"/>
            </a:xfrm>
            <a:prstGeom prst="bentConnector3">
              <a:avLst/>
            </a:prstGeom>
            <a:ln w="47625">
              <a:solidFill>
                <a:srgbClr val="FFFFFF">
                  <a:alpha val="74902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56266" y="1173408"/>
              <a:ext cx="2172893" cy="377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PLAYER CHARACTER</a:t>
              </a:r>
              <a:endParaRPr lang="ko-KR" altLang="en-US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332760" y="1129755"/>
              <a:ext cx="468805" cy="394963"/>
              <a:chOff x="4973366" y="2416688"/>
              <a:chExt cx="426186" cy="394963"/>
            </a:xfrm>
          </p:grpSpPr>
          <p:cxnSp>
            <p:nvCxnSpPr>
              <p:cNvPr id="30" name="직선 화살표 연결선 29"/>
              <p:cNvCxnSpPr/>
              <p:nvPr/>
            </p:nvCxnSpPr>
            <p:spPr>
              <a:xfrm flipH="1">
                <a:off x="4981834" y="2811651"/>
                <a:ext cx="346423" cy="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973366" y="2416688"/>
                <a:ext cx="426186" cy="377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IN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4645451" y="2383509"/>
            <a:ext cx="7542378" cy="4471750"/>
            <a:chOff x="4933457" y="3383079"/>
            <a:chExt cx="7253885" cy="4516117"/>
          </a:xfrm>
        </p:grpSpPr>
        <p:grpSp>
          <p:nvGrpSpPr>
            <p:cNvPr id="25" name="그룹 24"/>
            <p:cNvGrpSpPr/>
            <p:nvPr/>
          </p:nvGrpSpPr>
          <p:grpSpPr>
            <a:xfrm>
              <a:off x="4933457" y="4185828"/>
              <a:ext cx="7253885" cy="3713368"/>
              <a:chOff x="1" y="-339762"/>
              <a:chExt cx="7318376" cy="4136473"/>
            </a:xfrm>
          </p:grpSpPr>
          <p:cxnSp>
            <p:nvCxnSpPr>
              <p:cNvPr id="14" name="꺾인 연결선 13"/>
              <p:cNvCxnSpPr/>
              <p:nvPr/>
            </p:nvCxnSpPr>
            <p:spPr>
              <a:xfrm rot="5400000" flipH="1" flipV="1">
                <a:off x="4692307" y="2360560"/>
                <a:ext cx="623903" cy="374720"/>
              </a:xfrm>
              <a:prstGeom prst="bentConnector3">
                <a:avLst/>
              </a:prstGeom>
              <a:ln w="47625">
                <a:solidFill>
                  <a:srgbClr val="FFFFFF">
                    <a:alpha val="74902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4795516" y="1866636"/>
                <a:ext cx="7922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Enemy</a:t>
                </a:r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-339762"/>
                <a:ext cx="7318376" cy="4136473"/>
              </a:xfrm>
              <a:prstGeom prst="rect">
                <a:avLst/>
              </a:prstGeom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11406936" y="6332319"/>
              <a:ext cx="642224" cy="331554"/>
              <a:chOff x="11504638" y="6653629"/>
              <a:chExt cx="642224" cy="331554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1504638" y="6653629"/>
                <a:ext cx="642224" cy="331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OUT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3" name="직선 화살표 연결선 32"/>
              <p:cNvCxnSpPr/>
              <p:nvPr/>
            </p:nvCxnSpPr>
            <p:spPr>
              <a:xfrm flipH="1">
                <a:off x="11518122" y="6985183"/>
                <a:ext cx="571580" cy="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6332781" y="3383079"/>
              <a:ext cx="1111218" cy="881809"/>
              <a:chOff x="5752914" y="2142562"/>
              <a:chExt cx="1241319" cy="988745"/>
            </a:xfrm>
          </p:grpSpPr>
          <p:cxnSp>
            <p:nvCxnSpPr>
              <p:cNvPr id="20" name="꺾인 연결선 19"/>
              <p:cNvCxnSpPr/>
              <p:nvPr/>
            </p:nvCxnSpPr>
            <p:spPr>
              <a:xfrm rot="5400000">
                <a:off x="5776308" y="2629326"/>
                <a:ext cx="582943" cy="421019"/>
              </a:xfrm>
              <a:prstGeom prst="bentConnector3">
                <a:avLst/>
              </a:prstGeom>
              <a:ln w="47625">
                <a:solidFill>
                  <a:srgbClr val="FFFFFF">
                    <a:alpha val="74902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5752914" y="2142562"/>
                <a:ext cx="1241319" cy="377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PLAYER HP</a:t>
                </a:r>
                <a:endParaRPr lang="ko-KR" altLang="en-US" dirty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8085390" y="2383509"/>
            <a:ext cx="903165" cy="1363420"/>
            <a:chOff x="8345269" y="2605300"/>
            <a:chExt cx="821059" cy="1363420"/>
          </a:xfrm>
        </p:grpSpPr>
        <p:sp>
          <p:nvSpPr>
            <p:cNvPr id="7" name="오른쪽 화살표 6"/>
            <p:cNvSpPr/>
            <p:nvPr/>
          </p:nvSpPr>
          <p:spPr>
            <a:xfrm rot="5400000">
              <a:off x="8292514" y="3221802"/>
              <a:ext cx="926570" cy="567266"/>
            </a:xfrm>
            <a:prstGeom prst="rightArrow">
              <a:avLst/>
            </a:prstGeom>
            <a:solidFill>
              <a:srgbClr val="FF0000">
                <a:alpha val="47000"/>
              </a:srgbClr>
            </a:solidFill>
            <a:ln>
              <a:solidFill>
                <a:schemeClr val="tx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45269" y="2605300"/>
              <a:ext cx="821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씬 변경</a:t>
              </a:r>
              <a:endPara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-69458" y="-91263"/>
            <a:ext cx="4706228" cy="6949263"/>
            <a:chOff x="-69458" y="-91263"/>
            <a:chExt cx="4706228" cy="694926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68"/>
              <a:ext cx="4636770" cy="686296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57" name="TextBox 56"/>
            <p:cNvSpPr txBox="1"/>
            <p:nvPr/>
          </p:nvSpPr>
          <p:spPr>
            <a:xfrm>
              <a:off x="-69458" y="-91263"/>
              <a:ext cx="1484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*Map Manager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160000" y="5071802"/>
            <a:ext cx="5534122" cy="1773303"/>
            <a:chOff x="2688001" y="5082158"/>
            <a:chExt cx="5534122" cy="1773303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523" y="5210811"/>
              <a:ext cx="5435600" cy="1644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2688001" y="508215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*</a:t>
              </a:r>
              <a:r>
                <a:rPr lang="en-US" altLang="ko-KR" dirty="0" err="1" smtClean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MapChange</a:t>
              </a:r>
              <a:endPara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253133" y="3976537"/>
            <a:ext cx="509947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설명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 특정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충돌하면 현재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Map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에서 다음 </a:t>
            </a:r>
            <a:r>
              <a:rPr lang="ko-KR" altLang="en-US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맵으로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초기화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EnemyManager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Class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에서 해당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Map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등장할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Enemy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를 초기화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Wall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Class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에서 해당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Map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 충돌할 </a:t>
            </a:r>
            <a:r>
              <a:rPr lang="en-US" altLang="ko-KR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Rect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초기화 한다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6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593843"/>
              </p:ext>
            </p:extLst>
          </p:nvPr>
        </p:nvGraphicFramePr>
        <p:xfrm>
          <a:off x="7717046" y="-1"/>
          <a:ext cx="4474953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Image" r:id="rId3" imgW="8075880" imgH="9142560" progId="Photoshop.Image.12">
                  <p:embed/>
                </p:oleObj>
              </mc:Choice>
              <mc:Fallback>
                <p:oleObj name="Image" r:id="rId3" imgW="80758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17046" y="-1"/>
                        <a:ext cx="4474953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-69458" y="-91263"/>
            <a:ext cx="7717047" cy="6949263"/>
            <a:chOff x="-69458" y="-91263"/>
            <a:chExt cx="7717047" cy="694926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647589" cy="68580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-69458" y="-91263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*Bullet Class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08466" y="5636716"/>
            <a:ext cx="4725974" cy="92333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*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설명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일정 시간이 지나면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Boss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Player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의 위치로 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Bullet</a:t>
            </a:r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을 발사한다</a:t>
            </a:r>
            <a:r>
              <a:rPr lang="en-US" altLang="ko-KR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r>
              <a:rPr lang="ko-KR" altLang="en-US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삼각함수를 사용</a:t>
            </a:r>
            <a:endParaRPr lang="en-US" altLang="ko-KR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26067" y="3324384"/>
            <a:ext cx="3860800" cy="32474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52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/>
          <p:cNvGrpSpPr/>
          <p:nvPr/>
        </p:nvGrpSpPr>
        <p:grpSpPr>
          <a:xfrm>
            <a:off x="3063317" y="0"/>
            <a:ext cx="9128683" cy="6858000"/>
            <a:chOff x="3219390" y="1709666"/>
            <a:chExt cx="8320677" cy="5148334"/>
          </a:xfrm>
          <a:solidFill>
            <a:schemeClr val="accent3">
              <a:lumMod val="75000"/>
            </a:schemeClr>
          </a:solidFill>
        </p:grpSpPr>
        <p:sp>
          <p:nvSpPr>
            <p:cNvPr id="82" name="직사각형 81"/>
            <p:cNvSpPr/>
            <p:nvPr/>
          </p:nvSpPr>
          <p:spPr>
            <a:xfrm>
              <a:off x="3219390" y="1710267"/>
              <a:ext cx="8320677" cy="51477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219390" y="1709666"/>
              <a:ext cx="204094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@class Map Manager</a:t>
              </a:r>
              <a:endParaRPr lang="ko-KR" altLang="en-US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0407312" y="1015847"/>
            <a:ext cx="994183" cy="614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Enemy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-10083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Class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Hero</a:t>
            </a: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플레이어 </a:t>
            </a:r>
            <a:r>
              <a:rPr lang="ko-KR" altLang="en-US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케릭터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클래스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Map Manager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Map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image, wall, enemy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관리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Wall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Map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 들어가는 </a:t>
            </a:r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가짐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Enemy Manager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Enemy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관리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Enemy</a:t>
            </a: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적들의 부모 클래스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Bat, blue slime, bat boss</a:t>
            </a:r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자식으로 둠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@class Bullet</a:t>
            </a: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총알 클래스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3478166" y="1015847"/>
            <a:ext cx="8095767" cy="5016709"/>
            <a:chOff x="3554366" y="393287"/>
            <a:chExt cx="8095767" cy="5016709"/>
          </a:xfrm>
        </p:grpSpPr>
        <p:grpSp>
          <p:nvGrpSpPr>
            <p:cNvPr id="78" name="그룹 77"/>
            <p:cNvGrpSpPr/>
            <p:nvPr/>
          </p:nvGrpSpPr>
          <p:grpSpPr>
            <a:xfrm>
              <a:off x="3554366" y="1224377"/>
              <a:ext cx="3717869" cy="1217622"/>
              <a:chOff x="3585704" y="835803"/>
              <a:chExt cx="3717869" cy="1217622"/>
            </a:xfrm>
          </p:grpSpPr>
          <p:grpSp>
            <p:nvGrpSpPr>
              <p:cNvPr id="72" name="그룹 71"/>
              <p:cNvGrpSpPr/>
              <p:nvPr/>
            </p:nvGrpSpPr>
            <p:grpSpPr>
              <a:xfrm>
                <a:off x="3585704" y="835803"/>
                <a:ext cx="3717869" cy="1217622"/>
                <a:chOff x="3416935" y="1893719"/>
                <a:chExt cx="3717869" cy="1291171"/>
              </a:xfrm>
            </p:grpSpPr>
            <p:grpSp>
              <p:nvGrpSpPr>
                <p:cNvPr id="33" name="그룹 32"/>
                <p:cNvGrpSpPr/>
                <p:nvPr/>
              </p:nvGrpSpPr>
              <p:grpSpPr>
                <a:xfrm>
                  <a:off x="3416935" y="1939885"/>
                  <a:ext cx="3683500" cy="1245005"/>
                  <a:chOff x="4807042" y="218356"/>
                  <a:chExt cx="4785988" cy="1548539"/>
                </a:xfrm>
              </p:grpSpPr>
              <p:sp>
                <p:nvSpPr>
                  <p:cNvPr id="3" name="직사각형 2"/>
                  <p:cNvSpPr/>
                  <p:nvPr/>
                </p:nvSpPr>
                <p:spPr>
                  <a:xfrm>
                    <a:off x="4851698" y="312940"/>
                    <a:ext cx="4741332" cy="145395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807042" y="218356"/>
                    <a:ext cx="1677062" cy="459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rPr>
                      <a:t>@class Hero</a:t>
                    </a:r>
                  </a:p>
                </p:txBody>
              </p:sp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6166269" y="1893719"/>
                  <a:ext cx="9685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smtClean="0">
                      <a:latin typeface="야놀자 야체 B" panose="02020603020101020101" pitchFamily="18" charset="-127"/>
                      <a:ea typeface="야놀자 야체 B" panose="02020603020101020101" pitchFamily="18" charset="-127"/>
                    </a:rPr>
                    <a:t>Player</a:t>
                  </a:r>
                  <a:endParaRPr lang="ko-KR" altLang="en-US" sz="2400" dirty="0"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</p:grp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008" y="1303084"/>
                <a:ext cx="543145" cy="533616"/>
              </a:xfrm>
              <a:prstGeom prst="rect">
                <a:avLst/>
              </a:prstGeom>
            </p:spPr>
          </p:pic>
        </p:grpSp>
        <p:grpSp>
          <p:nvGrpSpPr>
            <p:cNvPr id="103" name="그룹 102"/>
            <p:cNvGrpSpPr/>
            <p:nvPr/>
          </p:nvGrpSpPr>
          <p:grpSpPr>
            <a:xfrm>
              <a:off x="7661073" y="474698"/>
              <a:ext cx="3989060" cy="4935298"/>
              <a:chOff x="7661073" y="474698"/>
              <a:chExt cx="3989060" cy="4935298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7661073" y="474698"/>
                <a:ext cx="3989060" cy="4156570"/>
                <a:chOff x="7500206" y="474698"/>
                <a:chExt cx="3989060" cy="4156570"/>
              </a:xfrm>
            </p:grpSpPr>
            <p:grpSp>
              <p:nvGrpSpPr>
                <p:cNvPr id="86" name="그룹 85"/>
                <p:cNvGrpSpPr/>
                <p:nvPr/>
              </p:nvGrpSpPr>
              <p:grpSpPr>
                <a:xfrm>
                  <a:off x="7500206" y="474698"/>
                  <a:ext cx="3989060" cy="4156570"/>
                  <a:chOff x="7305473" y="2066023"/>
                  <a:chExt cx="3989060" cy="4681910"/>
                </a:xfrm>
              </p:grpSpPr>
              <p:sp>
                <p:nvSpPr>
                  <p:cNvPr id="73" name="직사각형 72"/>
                  <p:cNvSpPr/>
                  <p:nvPr/>
                </p:nvSpPr>
                <p:spPr>
                  <a:xfrm>
                    <a:off x="7349067" y="2142067"/>
                    <a:ext cx="3945466" cy="460586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7305473" y="2066023"/>
                    <a:ext cx="32800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rPr>
                      <a:t>@class Enemy Manager (Manager)</a:t>
                    </a:r>
                    <a:endParaRPr lang="ko-KR" altLang="en-US" dirty="0">
                      <a:solidFill>
                        <a:schemeClr val="bg1"/>
                      </a:solidFill>
                      <a:latin typeface="야놀자 야체 B" panose="02020603020101020101" pitchFamily="18" charset="-127"/>
                      <a:ea typeface="야놀자 야체 B" panose="02020603020101020101" pitchFamily="18" charset="-127"/>
                    </a:endParaRPr>
                  </a:p>
                </p:txBody>
              </p:sp>
            </p:grpSp>
            <p:grpSp>
              <p:nvGrpSpPr>
                <p:cNvPr id="45" name="그룹 44"/>
                <p:cNvGrpSpPr/>
                <p:nvPr/>
              </p:nvGrpSpPr>
              <p:grpSpPr>
                <a:xfrm>
                  <a:off x="7695158" y="1141538"/>
                  <a:ext cx="3649131" cy="3362727"/>
                  <a:chOff x="5020735" y="880534"/>
                  <a:chExt cx="4741332" cy="5096933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5020735" y="880534"/>
                    <a:ext cx="4741332" cy="5096933"/>
                  </a:xfrm>
                  <a:prstGeom prst="rect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5020735" y="880534"/>
                    <a:ext cx="2899659" cy="459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rPr>
                      <a:t>@class Enemy(parent)</a:t>
                    </a:r>
                  </a:p>
                </p:txBody>
              </p:sp>
            </p:grpSp>
          </p:grpSp>
          <p:grpSp>
            <p:nvGrpSpPr>
              <p:cNvPr id="24" name="그룹 23"/>
              <p:cNvGrpSpPr/>
              <p:nvPr/>
            </p:nvGrpSpPr>
            <p:grpSpPr>
              <a:xfrm>
                <a:off x="7893196" y="2517198"/>
                <a:ext cx="3511266" cy="913015"/>
                <a:chOff x="7749264" y="2559533"/>
                <a:chExt cx="3511266" cy="913015"/>
              </a:xfrm>
            </p:grpSpPr>
            <p:grpSp>
              <p:nvGrpSpPr>
                <p:cNvPr id="47" name="그룹 46"/>
                <p:cNvGrpSpPr/>
                <p:nvPr/>
              </p:nvGrpSpPr>
              <p:grpSpPr>
                <a:xfrm>
                  <a:off x="7749264" y="2559533"/>
                  <a:ext cx="3511266" cy="913015"/>
                  <a:chOff x="5101832" y="2804930"/>
                  <a:chExt cx="4562203" cy="852507"/>
                </a:xfrm>
              </p:grpSpPr>
              <p:grpSp>
                <p:nvGrpSpPr>
                  <p:cNvPr id="57" name="그룹 56"/>
                  <p:cNvGrpSpPr/>
                  <p:nvPr/>
                </p:nvGrpSpPr>
                <p:grpSpPr>
                  <a:xfrm>
                    <a:off x="5101832" y="2804930"/>
                    <a:ext cx="4562203" cy="852507"/>
                    <a:chOff x="3205865" y="2068500"/>
                    <a:chExt cx="4562203" cy="852507"/>
                  </a:xfrm>
                </p:grpSpPr>
                <p:sp>
                  <p:nvSpPr>
                    <p:cNvPr id="59" name="직사각형 58"/>
                    <p:cNvSpPr/>
                    <p:nvPr/>
                  </p:nvSpPr>
                  <p:spPr>
                    <a:xfrm>
                      <a:off x="3246868" y="2092697"/>
                      <a:ext cx="4521200" cy="828310"/>
                    </a:xfrm>
                    <a:prstGeom prst="rect">
                      <a:avLst/>
                    </a:prstGeom>
                    <a:solidFill>
                      <a:srgbClr val="1DC7E3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3205865" y="2068500"/>
                      <a:ext cx="3062117" cy="459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@class blue slime (child)</a:t>
                      </a:r>
                    </a:p>
                  </p:txBody>
                </p:sp>
              </p:grp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942820" y="3156407"/>
                    <a:ext cx="362823" cy="459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  <a:latin typeface="야놀자 야체 R" panose="02020603020101020101" pitchFamily="18" charset="-127"/>
                        <a:ea typeface="야놀자 야체 R" panose="02020603020101020101" pitchFamily="18" charset="-127"/>
                      </a:rPr>
                      <a:t>x</a:t>
                    </a:r>
                    <a:endParaRPr lang="ko-KR" altLang="en-US" dirty="0">
                      <a:solidFill>
                        <a:schemeClr val="bg1"/>
                      </a:solidFill>
                      <a:latin typeface="야놀자 야체 R" panose="02020603020101020101" pitchFamily="18" charset="-127"/>
                      <a:ea typeface="야놀자 야체 R" panose="02020603020101020101" pitchFamily="18" charset="-127"/>
                    </a:endParaRPr>
                  </a:p>
                </p:txBody>
              </p:sp>
            </p:grp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4455" y="2998702"/>
                  <a:ext cx="457506" cy="257347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/>
              <p:cNvGrpSpPr/>
              <p:nvPr/>
            </p:nvGrpSpPr>
            <p:grpSpPr>
              <a:xfrm>
                <a:off x="7901506" y="1544863"/>
                <a:ext cx="3511266" cy="930723"/>
                <a:chOff x="7757574" y="1587198"/>
                <a:chExt cx="3511266" cy="930723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7757574" y="1587198"/>
                  <a:ext cx="3511266" cy="930723"/>
                  <a:chOff x="5101832" y="1257130"/>
                  <a:chExt cx="4562204" cy="869042"/>
                </a:xfrm>
              </p:grpSpPr>
              <p:grpSp>
                <p:nvGrpSpPr>
                  <p:cNvPr id="63" name="그룹 62"/>
                  <p:cNvGrpSpPr/>
                  <p:nvPr/>
                </p:nvGrpSpPr>
                <p:grpSpPr>
                  <a:xfrm>
                    <a:off x="5101832" y="1257130"/>
                    <a:ext cx="4562204" cy="869042"/>
                    <a:chOff x="3205865" y="369332"/>
                    <a:chExt cx="4562204" cy="869042"/>
                  </a:xfrm>
                </p:grpSpPr>
                <p:sp>
                  <p:nvSpPr>
                    <p:cNvPr id="65" name="직사각형 64"/>
                    <p:cNvSpPr/>
                    <p:nvPr/>
                  </p:nvSpPr>
                  <p:spPr>
                    <a:xfrm>
                      <a:off x="3246868" y="410065"/>
                      <a:ext cx="4521201" cy="828309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205865" y="369332"/>
                      <a:ext cx="2295650" cy="459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@class bat (child)</a:t>
                      </a:r>
                    </a:p>
                  </p:txBody>
                </p:sp>
              </p:grp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5918125" y="1612847"/>
                    <a:ext cx="1552095" cy="459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 smtClean="0">
                        <a:solidFill>
                          <a:schemeClr val="bg1"/>
                        </a:solidFill>
                        <a:latin typeface="야놀자 야체 R" panose="02020603020101020101" pitchFamily="18" charset="-127"/>
                        <a:ea typeface="야놀자 야체 R" panose="02020603020101020101" pitchFamily="18" charset="-127"/>
                      </a:rPr>
                      <a:t>위 아래 움직임</a:t>
                    </a:r>
                    <a:endParaRPr lang="ko-KR" altLang="en-US" dirty="0">
                      <a:solidFill>
                        <a:schemeClr val="bg1"/>
                      </a:solidFill>
                      <a:latin typeface="야놀자 야체 R" panose="02020603020101020101" pitchFamily="18" charset="-127"/>
                      <a:ea typeface="야놀자 야체 R" panose="02020603020101020101" pitchFamily="18" charset="-127"/>
                    </a:endParaRPr>
                  </a:p>
                </p:txBody>
              </p:sp>
            </p:grpSp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97283" y="1824423"/>
                  <a:ext cx="761905" cy="533333"/>
                </a:xfrm>
                <a:prstGeom prst="rect">
                  <a:avLst/>
                </a:prstGeom>
              </p:spPr>
            </p:pic>
          </p:grpSp>
          <p:grpSp>
            <p:nvGrpSpPr>
              <p:cNvPr id="23" name="그룹 22"/>
              <p:cNvGrpSpPr/>
              <p:nvPr/>
            </p:nvGrpSpPr>
            <p:grpSpPr>
              <a:xfrm>
                <a:off x="7924597" y="3497739"/>
                <a:ext cx="3479708" cy="887099"/>
                <a:chOff x="7780665" y="3540074"/>
                <a:chExt cx="3479708" cy="887099"/>
              </a:xfrm>
            </p:grpSpPr>
            <p:grpSp>
              <p:nvGrpSpPr>
                <p:cNvPr id="48" name="그룹 47"/>
                <p:cNvGrpSpPr/>
                <p:nvPr/>
              </p:nvGrpSpPr>
              <p:grpSpPr>
                <a:xfrm>
                  <a:off x="7780665" y="3540074"/>
                  <a:ext cx="3479708" cy="887099"/>
                  <a:chOff x="5142836" y="4360393"/>
                  <a:chExt cx="4521200" cy="828309"/>
                </a:xfrm>
              </p:grpSpPr>
              <p:grpSp>
                <p:nvGrpSpPr>
                  <p:cNvPr id="51" name="그룹 50"/>
                  <p:cNvGrpSpPr/>
                  <p:nvPr/>
                </p:nvGrpSpPr>
                <p:grpSpPr>
                  <a:xfrm>
                    <a:off x="5142836" y="4360393"/>
                    <a:ext cx="4521200" cy="828309"/>
                    <a:chOff x="3246869" y="3775331"/>
                    <a:chExt cx="4521200" cy="828309"/>
                  </a:xfrm>
                </p:grpSpPr>
                <p:sp>
                  <p:nvSpPr>
                    <p:cNvPr id="53" name="직사각형 52"/>
                    <p:cNvSpPr/>
                    <p:nvPr/>
                  </p:nvSpPr>
                  <p:spPr>
                    <a:xfrm>
                      <a:off x="3246869" y="3775331"/>
                      <a:ext cx="4521200" cy="828309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3246869" y="3775331"/>
                      <a:ext cx="2930901" cy="45937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@class bat boss (child)</a:t>
                      </a:r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5941363" y="4696324"/>
                    <a:ext cx="1054309" cy="459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 smtClean="0">
                        <a:solidFill>
                          <a:schemeClr val="bg1"/>
                        </a:solidFill>
                        <a:latin typeface="야놀자 야체 R" panose="02020603020101020101" pitchFamily="18" charset="-127"/>
                        <a:ea typeface="야놀자 야체 R" panose="02020603020101020101" pitchFamily="18" charset="-127"/>
                      </a:rPr>
                      <a:t>총알 공격</a:t>
                    </a:r>
                    <a:endParaRPr lang="ko-KR" altLang="en-US" dirty="0">
                      <a:solidFill>
                        <a:schemeClr val="bg1"/>
                      </a:solidFill>
                      <a:latin typeface="야놀자 야체 R" panose="02020603020101020101" pitchFamily="18" charset="-127"/>
                      <a:ea typeface="야놀자 야체 R" panose="02020603020101020101" pitchFamily="18" charset="-127"/>
                    </a:endParaRPr>
                  </a:p>
                </p:txBody>
              </p:sp>
            </p:grpSp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53714" y="3668367"/>
                  <a:ext cx="778674" cy="626419"/>
                </a:xfrm>
                <a:prstGeom prst="rect">
                  <a:avLst/>
                </a:prstGeom>
              </p:spPr>
            </p:pic>
          </p:grpSp>
          <p:grpSp>
            <p:nvGrpSpPr>
              <p:cNvPr id="37" name="그룹 36"/>
              <p:cNvGrpSpPr/>
              <p:nvPr/>
            </p:nvGrpSpPr>
            <p:grpSpPr>
              <a:xfrm>
                <a:off x="8913956" y="3941289"/>
                <a:ext cx="2490349" cy="1468707"/>
                <a:chOff x="8913956" y="3941289"/>
                <a:chExt cx="2490349" cy="1468707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8913956" y="4713452"/>
                  <a:ext cx="2366654" cy="696544"/>
                  <a:chOff x="3618207" y="4857589"/>
                  <a:chExt cx="2366654" cy="696544"/>
                </a:xfrm>
              </p:grpSpPr>
              <p:sp>
                <p:nvSpPr>
                  <p:cNvPr id="74" name="직사각형 73"/>
                  <p:cNvSpPr/>
                  <p:nvPr/>
                </p:nvSpPr>
                <p:spPr>
                  <a:xfrm>
                    <a:off x="3658842" y="4910665"/>
                    <a:ext cx="2326019" cy="643468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3618207" y="4857589"/>
                    <a:ext cx="21675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rPr>
                      <a:t>@class bullet (Object)</a:t>
                    </a: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3822135" y="5095331"/>
                    <a:ext cx="11176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rPr>
                      <a:t>Fire, Move</a:t>
                    </a:r>
                  </a:p>
                </p:txBody>
              </p:sp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61769" y="5186001"/>
                    <a:ext cx="319582" cy="31958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9" name="꺾인 연결선 18"/>
                <p:cNvCxnSpPr>
                  <a:stCxn id="74" idx="3"/>
                  <a:endCxn id="53" idx="3"/>
                </p:cNvCxnSpPr>
                <p:nvPr/>
              </p:nvCxnSpPr>
              <p:spPr>
                <a:xfrm flipV="1">
                  <a:off x="11280610" y="3941289"/>
                  <a:ext cx="123695" cy="1146973"/>
                </a:xfrm>
                <a:prstGeom prst="bentConnector3">
                  <a:avLst>
                    <a:gd name="adj1" fmla="val 284809"/>
                  </a:avLst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그룹 91"/>
            <p:cNvGrpSpPr/>
            <p:nvPr/>
          </p:nvGrpSpPr>
          <p:grpSpPr>
            <a:xfrm>
              <a:off x="3601318" y="393287"/>
              <a:ext cx="1284934" cy="442516"/>
              <a:chOff x="4807042" y="218356"/>
              <a:chExt cx="4785988" cy="1548541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851697" y="312942"/>
                <a:ext cx="4741333" cy="145395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807042" y="218356"/>
                <a:ext cx="1562508" cy="487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@class Wall</a:t>
                </a:r>
              </a:p>
            </p:txBody>
          </p:sp>
        </p:grpSp>
        <p:cxnSp>
          <p:nvCxnSpPr>
            <p:cNvPr id="96" name="꺾인 연결선 95"/>
            <p:cNvCxnSpPr>
              <a:stCxn id="3" idx="3"/>
              <a:endCxn id="75" idx="1"/>
            </p:cNvCxnSpPr>
            <p:nvPr/>
          </p:nvCxnSpPr>
          <p:spPr>
            <a:xfrm flipV="1">
              <a:off x="7237866" y="638644"/>
              <a:ext cx="423207" cy="1252169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 flipV="1">
              <a:off x="4199735" y="835803"/>
              <a:ext cx="0" cy="4913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69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787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442789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50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Burger Cat</a:t>
            </a:r>
            <a:endParaRPr lang="ko-KR" altLang="en-US" sz="4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619904"/>
            <a:ext cx="5178021" cy="2949770"/>
            <a:chOff x="575734" y="619904"/>
            <a:chExt cx="5178021" cy="2949770"/>
          </a:xfrm>
        </p:grpSpPr>
        <p:sp>
          <p:nvSpPr>
            <p:cNvPr id="6" name="TextBox 5"/>
            <p:cNvSpPr txBox="1"/>
            <p:nvPr/>
          </p:nvSpPr>
          <p:spPr>
            <a:xfrm>
              <a:off x="575734" y="619904"/>
              <a:ext cx="5178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소스 코드 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en-US" altLang="ko-KR" b="1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github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</a:t>
              </a:r>
              <a:r>
                <a:rPr lang="en-US" altLang="ko-KR" u="sng" dirty="0"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3"/>
                </a:rPr>
                <a:t>https://github.com/jdk211/Buger_Cat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영상 </a:t>
              </a:r>
              <a:r>
                <a:rPr lang="ko-KR" altLang="en-US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링크 </a:t>
              </a:r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(</a:t>
              </a:r>
              <a:r>
                <a:rPr lang="en-US" altLang="ko-KR" b="1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youtube</a:t>
              </a:r>
              <a:r>
                <a:rPr lang="en-US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)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</a:t>
              </a:r>
              <a:r>
                <a:rPr lang="en-US" altLang="ko-KR" u="sng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  <a:hlinkClick r:id="rId4"/>
                </a:rPr>
                <a:t>https://youtu.be/Pf86PlSisZs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5734" y="1815348"/>
              <a:ext cx="4439036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[</a:t>
              </a:r>
              <a:r>
                <a:rPr lang="ko-KR" altLang="ko-KR" b="1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특징 및 기능</a:t>
              </a:r>
              <a:r>
                <a:rPr lang="en-US" altLang="ko-KR" b="1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]</a:t>
              </a:r>
              <a:endParaRPr lang="en-US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ㆍ개인</a:t>
              </a:r>
              <a:r>
                <a:rPr lang="ko-KR" altLang="en-US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개발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ko-KR" altLang="ko-KR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기존의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Burger Cat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을 모방한 게임</a:t>
              </a:r>
              <a:endParaRPr lang="en-US" altLang="ko-KR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ko-KR" altLang="ko-KR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귀여운</a:t>
              </a:r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고양이가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Burger</a:t>
              </a:r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를 먹게 도와주는 게임</a:t>
              </a:r>
            </a:p>
            <a:p>
              <a:pPr lvl="0"/>
              <a:r>
                <a:rPr lang="ko-KR" altLang="en-US" dirty="0" err="1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</a:t>
              </a:r>
              <a:r>
                <a:rPr lang="ko-KR" altLang="ko-KR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맵</a:t>
              </a:r>
              <a:r>
                <a:rPr lang="ko-KR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이미지를 만들어 자동으로 해당 색에 맞는 블록을 결정해줌</a:t>
              </a:r>
            </a:p>
            <a:p>
              <a:pPr lvl="0"/>
              <a:r>
                <a:rPr lang="ko-KR" altLang="en-US" dirty="0" err="1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ㆍ고양이는</a:t>
              </a:r>
              <a:r>
                <a:rPr lang="ko-KR" altLang="en-US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상태에 따른 행동을 한다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.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5734" y="1327790"/>
              <a:ext cx="3887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개발 환경 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: visual studio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2015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Win32API</a:t>
              </a:r>
              <a:r>
                <a:rPr lang="en-US" altLang="ko-KR" dirty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C</a:t>
              </a:r>
              <a:r>
                <a:rPr lang="en-US" altLang="ko-KR" dirty="0" smtClean="0">
                  <a:solidFill>
                    <a:schemeClr val="bg1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++</a:t>
              </a:r>
              <a:endParaRPr lang="ko-KR" altLang="ko-KR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5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0"/>
            <a:ext cx="91186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800" y="54186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Map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01</a:t>
            </a:r>
            <a:endParaRPr lang="en-US" altLang="ko-KR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각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Stage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Map Image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 만듭니다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779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0"/>
            <a:ext cx="9118599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800" y="54186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3073400" cy="685800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How To Map</a:t>
            </a:r>
          </a:p>
          <a:p>
            <a:pPr algn="ctr"/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02</a:t>
            </a:r>
          </a:p>
          <a:p>
            <a:pPr algn="ctr"/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해당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Stage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 맞는 </a:t>
            </a:r>
            <a:r>
              <a:rPr lang="en-US" altLang="ko-KR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Map 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Image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불러와서 </a:t>
            </a:r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와 충돌하면 충돌한 색에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따른 </a:t>
            </a:r>
            <a:r>
              <a:rPr lang="en-US" altLang="ko-KR" dirty="0" err="1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Rect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의 상태를 변경해줍니다</a:t>
            </a:r>
            <a:r>
              <a:rPr lang="en-US" altLang="ko-KR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  <a:r>
              <a:rPr lang="ko-KR" altLang="en-US" dirty="0" smtClean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endParaRPr lang="en-US" altLang="ko-KR" dirty="0" smtClean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endParaRPr lang="ko-KR" altLang="en-US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8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</TotalTime>
  <Words>1344</Words>
  <Application>Microsoft Office PowerPoint</Application>
  <PresentationFormat>와이드스크린</PresentationFormat>
  <Paragraphs>359</Paragraphs>
  <Slides>36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HY얕은샘물M</vt:lpstr>
      <vt:lpstr>맑은 고딕</vt:lpstr>
      <vt:lpstr>야놀자 야체 B</vt:lpstr>
      <vt:lpstr>야놀자 야체 R</vt:lpstr>
      <vt:lpstr>Arial</vt:lpstr>
      <vt:lpstr>Office 테마</vt:lpstr>
      <vt:lpstr>Adobe Photoshop Image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475</cp:revision>
  <dcterms:created xsi:type="dcterms:W3CDTF">2017-10-19T00:12:45Z</dcterms:created>
  <dcterms:modified xsi:type="dcterms:W3CDTF">2017-10-22T04:07:06Z</dcterms:modified>
</cp:coreProperties>
</file>